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4"/>
  </p:notesMasterIdLst>
  <p:sldIdLst>
    <p:sldId id="256" r:id="rId2"/>
    <p:sldId id="376" r:id="rId3"/>
    <p:sldId id="377" r:id="rId4"/>
    <p:sldId id="386" r:id="rId5"/>
    <p:sldId id="378" r:id="rId6"/>
    <p:sldId id="379" r:id="rId7"/>
    <p:sldId id="380" r:id="rId8"/>
    <p:sldId id="381" r:id="rId9"/>
    <p:sldId id="382" r:id="rId10"/>
    <p:sldId id="383" r:id="rId11"/>
    <p:sldId id="384" r:id="rId12"/>
    <p:sldId id="395" r:id="rId13"/>
    <p:sldId id="396" r:id="rId14"/>
    <p:sldId id="387" r:id="rId15"/>
    <p:sldId id="394" r:id="rId16"/>
    <p:sldId id="389" r:id="rId17"/>
    <p:sldId id="404" r:id="rId18"/>
    <p:sldId id="405" r:id="rId19"/>
    <p:sldId id="406" r:id="rId20"/>
    <p:sldId id="407" r:id="rId21"/>
    <p:sldId id="400" r:id="rId22"/>
    <p:sldId id="408" r:id="rId23"/>
    <p:sldId id="410" r:id="rId24"/>
    <p:sldId id="411" r:id="rId25"/>
    <p:sldId id="412" r:id="rId26"/>
    <p:sldId id="413" r:id="rId27"/>
    <p:sldId id="414" r:id="rId28"/>
    <p:sldId id="415" r:id="rId29"/>
    <p:sldId id="416" r:id="rId30"/>
    <p:sldId id="417" r:id="rId31"/>
    <p:sldId id="418" r:id="rId32"/>
    <p:sldId id="419" r:id="rId33"/>
  </p:sldIdLst>
  <p:sldSz cx="9144000" cy="6858000" type="screen4x3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03" autoAdjust="0"/>
    <p:restoredTop sz="93325" autoAdjust="0"/>
  </p:normalViewPr>
  <p:slideViewPr>
    <p:cSldViewPr snapToGrid="0">
      <p:cViewPr varScale="1">
        <p:scale>
          <a:sx n="65" d="100"/>
          <a:sy n="65" d="100"/>
        </p:scale>
        <p:origin x="84" y="8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89062-E051-4BCA-AA8C-6B3C1D6CCA96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650A59-FFED-41A9-BB35-C17ACF6B62E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96560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/>
              <a:t>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093704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10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49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11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366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12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3492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13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438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14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4845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15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2543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16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4163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17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6590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18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5600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19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908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2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8420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20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8816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21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1250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22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46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23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4858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24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5069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25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1117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26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4030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27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1941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28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6348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29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867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3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0431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30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762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4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151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5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377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6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005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7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061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8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835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9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680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1B110-FDA8-42CB-9F35-A5A5965B24FE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A466-1C90-4190-8E16-75752F0D9C57}" type="slidenum">
              <a:rPr lang="el-GR" smtClean="0"/>
              <a:t>‹#›</a:t>
            </a:fld>
            <a:endParaRPr lang="el-GR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777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1B110-FDA8-42CB-9F35-A5A5965B24FE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A466-1C90-4190-8E16-75752F0D9C5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30243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1B110-FDA8-42CB-9F35-A5A5965B24FE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A466-1C90-4190-8E16-75752F0D9C5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34328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1B110-FDA8-42CB-9F35-A5A5965B24FE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A466-1C90-4190-8E16-75752F0D9C5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12445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1B110-FDA8-42CB-9F35-A5A5965B24FE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A466-1C90-4190-8E16-75752F0D9C57}" type="slidenum">
              <a:rPr lang="el-GR" smtClean="0"/>
              <a:t>‹#›</a:t>
            </a:fld>
            <a:endParaRPr lang="el-GR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245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1B110-FDA8-42CB-9F35-A5A5965B24FE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A466-1C90-4190-8E16-75752F0D9C5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37918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1B110-FDA8-42CB-9F35-A5A5965B24FE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A466-1C90-4190-8E16-75752F0D9C5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81939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1B110-FDA8-42CB-9F35-A5A5965B24FE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A466-1C90-4190-8E16-75752F0D9C5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48654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1B110-FDA8-42CB-9F35-A5A5965B24FE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A466-1C90-4190-8E16-75752F0D9C5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85433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3941B110-FDA8-42CB-9F35-A5A5965B24FE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7ACA466-1C90-4190-8E16-75752F0D9C5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9948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1B110-FDA8-42CB-9F35-A5A5965B24FE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A466-1C90-4190-8E16-75752F0D9C5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49128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941B110-FDA8-42CB-9F35-A5A5965B24FE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7ACA466-1C90-4190-8E16-75752F0D9C57}" type="slidenum">
              <a:rPr lang="el-GR" smtClean="0"/>
              <a:t>‹#›</a:t>
            </a:fld>
            <a:endParaRPr lang="el-GR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143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49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6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6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11" Type="http://schemas.openxmlformats.org/officeDocument/2006/relationships/image" Target="../media/image560.png"/><Relationship Id="rId5" Type="http://schemas.openxmlformats.org/officeDocument/2006/relationships/image" Target="../media/image56.png"/><Relationship Id="rId10" Type="http://schemas.openxmlformats.org/officeDocument/2006/relationships/image" Target="../media/image550.png"/><Relationship Id="rId4" Type="http://schemas.openxmlformats.org/officeDocument/2006/relationships/image" Target="../media/image58.png"/><Relationship Id="rId9" Type="http://schemas.openxmlformats.org/officeDocument/2006/relationships/image" Target="../media/image5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0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3" Type="http://schemas.openxmlformats.org/officeDocument/2006/relationships/image" Target="../media/image60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0.png"/><Relationship Id="rId5" Type="http://schemas.openxmlformats.org/officeDocument/2006/relationships/image" Target="../media/image6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3" Type="http://schemas.openxmlformats.org/officeDocument/2006/relationships/image" Target="../media/image11.png"/><Relationship Id="rId12" Type="http://schemas.openxmlformats.org/officeDocument/2006/relationships/image" Target="../media/image18.png"/><Relationship Id="rId7" Type="http://schemas.openxmlformats.org/officeDocument/2006/relationships/image" Target="../media/image130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7.png"/><Relationship Id="rId15" Type="http://schemas.openxmlformats.org/officeDocument/2006/relationships/image" Target="../media/image12.png"/><Relationship Id="rId5" Type="http://schemas.openxmlformats.org/officeDocument/2006/relationships/image" Target="../media/image110.png"/><Relationship Id="rId10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30.png"/><Relationship Id="rId3" Type="http://schemas.openxmlformats.org/officeDocument/2006/relationships/image" Target="../media/image8.png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5" Type="http://schemas.openxmlformats.org/officeDocument/2006/relationships/image" Target="../media/image230.png"/><Relationship Id="rId10" Type="http://schemas.openxmlformats.org/officeDocument/2006/relationships/image" Target="../media/image27.png"/><Relationship Id="rId4" Type="http://schemas.openxmlformats.org/officeDocument/2006/relationships/image" Target="../media/image13.jpe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3.jpeg"/><Relationship Id="rId4" Type="http://schemas.openxmlformats.org/officeDocument/2006/relationships/image" Target="../media/image3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46562"/>
            <a:ext cx="7543800" cy="1109846"/>
          </a:xfrm>
        </p:spPr>
        <p:txBody>
          <a:bodyPr>
            <a:normAutofit fontScale="90000"/>
          </a:bodyPr>
          <a:lstStyle/>
          <a:p>
            <a:pPr algn="ctr"/>
            <a:r>
              <a:rPr lang="el-GR" sz="4500" dirty="0" smtClean="0"/>
              <a:t>Επεξεργασία Σήματος</a:t>
            </a:r>
            <a:br>
              <a:rPr lang="el-GR" sz="4500" dirty="0" smtClean="0"/>
            </a:br>
            <a:r>
              <a:rPr lang="el-GR" sz="4500" dirty="0" smtClean="0"/>
              <a:t>Συνεχούς Χρόνου</a:t>
            </a:r>
            <a:endParaRPr lang="el-GR" sz="45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2960" y="1961804"/>
            <a:ext cx="7543800" cy="3371850"/>
          </a:xfrm>
        </p:spPr>
        <p:txBody>
          <a:bodyPr/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l-GR" dirty="0"/>
          </a:p>
        </p:txBody>
      </p:sp>
      <p:sp>
        <p:nvSpPr>
          <p:cNvPr id="6" name="TextBox 5"/>
          <p:cNvSpPr txBox="1"/>
          <p:nvPr/>
        </p:nvSpPr>
        <p:spPr>
          <a:xfrm>
            <a:off x="822960" y="3769922"/>
            <a:ext cx="71073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l-GR" sz="2100" dirty="0" smtClean="0"/>
              <a:t>Δειγματοληψία</a:t>
            </a:r>
            <a:endParaRPr lang="el-GR" sz="2100" dirty="0"/>
          </a:p>
        </p:txBody>
      </p:sp>
      <p:sp>
        <p:nvSpPr>
          <p:cNvPr id="8" name="Rectangle 7"/>
          <p:cNvSpPr/>
          <p:nvPr/>
        </p:nvSpPr>
        <p:spPr>
          <a:xfrm>
            <a:off x="0" y="311726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  <p:sp>
        <p:nvSpPr>
          <p:cNvPr id="9" name="Rectangle 8"/>
          <p:cNvSpPr/>
          <p:nvPr/>
        </p:nvSpPr>
        <p:spPr>
          <a:xfrm>
            <a:off x="0" y="6471459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8490"/>
            <a:ext cx="9144000" cy="15274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8529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82" y="355371"/>
            <a:ext cx="8959042" cy="6236617"/>
          </a:xfrm>
        </p:spPr>
        <p:txBody>
          <a:bodyPr>
            <a:normAutofit/>
          </a:bodyPr>
          <a:lstStyle/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n-US" b="1" dirty="0" smtClean="0"/>
              <a:t> </a:t>
            </a:r>
            <a:r>
              <a:rPr lang="el-GR" b="1" dirty="0"/>
              <a:t>Δειγματοληψία </a:t>
            </a:r>
            <a:r>
              <a:rPr lang="el-GR" b="1" dirty="0" smtClean="0"/>
              <a:t>και </a:t>
            </a:r>
            <a:r>
              <a:rPr lang="el-GR" b="1" dirty="0"/>
              <a:t>Ανακατασκευή </a:t>
            </a:r>
            <a:endParaRPr lang="el-GR" b="1" dirty="0" smtClean="0"/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dirty="0" smtClean="0"/>
              <a:t> Συγκεντρωτικά:</a:t>
            </a:r>
            <a:endParaRPr lang="en-US" dirty="0" smtClean="0"/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endParaRPr lang="el-GR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086"/>
          <a:stretch/>
        </p:blipFill>
        <p:spPr>
          <a:xfrm>
            <a:off x="438668" y="1114426"/>
            <a:ext cx="8233209" cy="151447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38668" y="2637692"/>
            <a:ext cx="8233209" cy="1274885"/>
            <a:chOff x="438668" y="2637692"/>
            <a:chExt cx="8233209" cy="1274885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077" b="48425"/>
            <a:stretch/>
          </p:blipFill>
          <p:spPr>
            <a:xfrm>
              <a:off x="438668" y="2637692"/>
              <a:ext cx="8233209" cy="127488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843080" y="3018137"/>
                  <a:ext cx="423129" cy="2014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l-GR" sz="14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080" y="3018137"/>
                  <a:ext cx="423129" cy="2014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8571" r="-12857" b="-30303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3467100" y="2933919"/>
            <a:ext cx="5104764" cy="971332"/>
            <a:chOff x="3467100" y="2933918"/>
            <a:chExt cx="5104764" cy="1076325"/>
          </a:xfrm>
        </p:grpSpPr>
        <p:sp>
          <p:nvSpPr>
            <p:cNvPr id="11" name="Rounded Rectangle 10"/>
            <p:cNvSpPr/>
            <p:nvPr/>
          </p:nvSpPr>
          <p:spPr>
            <a:xfrm>
              <a:off x="3467100" y="2933918"/>
              <a:ext cx="1628775" cy="1076325"/>
            </a:xfrm>
            <a:prstGeom prst="round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207475" y="2933918"/>
              <a:ext cx="1628775" cy="1076325"/>
            </a:xfrm>
            <a:prstGeom prst="round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6943089" y="2933918"/>
              <a:ext cx="1628775" cy="1076325"/>
            </a:xfrm>
            <a:prstGeom prst="round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85" b="22496"/>
          <a:stretch/>
        </p:blipFill>
        <p:spPr>
          <a:xfrm>
            <a:off x="438668" y="3956538"/>
            <a:ext cx="8233209" cy="136280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42"/>
          <a:stretch/>
        </p:blipFill>
        <p:spPr>
          <a:xfrm>
            <a:off x="438668" y="5310554"/>
            <a:ext cx="8233209" cy="122931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212573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  <p:sp>
        <p:nvSpPr>
          <p:cNvPr id="21" name="Rectangle 20"/>
          <p:cNvSpPr/>
          <p:nvPr/>
        </p:nvSpPr>
        <p:spPr>
          <a:xfrm>
            <a:off x="0" y="6548578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</p:spTree>
    <p:extLst>
      <p:ext uri="{BB962C8B-B14F-4D97-AF65-F5344CB8AC3E}">
        <p14:creationId xmlns:p14="http://schemas.microsoft.com/office/powerpoint/2010/main" val="117649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34104" y="650629"/>
            <a:ext cx="7859362" cy="1689076"/>
            <a:chOff x="3055365" y="2725371"/>
            <a:chExt cx="5517746" cy="128487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82" t="29693" b="49351"/>
            <a:stretch/>
          </p:blipFill>
          <p:spPr>
            <a:xfrm>
              <a:off x="3055365" y="2725371"/>
              <a:ext cx="5517746" cy="1137006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3331296" y="2933918"/>
              <a:ext cx="5104765" cy="1076325"/>
              <a:chOff x="3331296" y="2933918"/>
              <a:chExt cx="5104765" cy="1076325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3331296" y="2933918"/>
                <a:ext cx="1628775" cy="1076325"/>
              </a:xfrm>
              <a:prstGeom prst="round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5071673" y="2933918"/>
                <a:ext cx="1628775" cy="1076325"/>
              </a:xfrm>
              <a:prstGeom prst="round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6807286" y="2933918"/>
                <a:ext cx="1628775" cy="1076325"/>
              </a:xfrm>
              <a:prstGeom prst="round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 </a:t>
                </a:r>
                <a:r>
                  <a:rPr lang="el-GR" b="1" dirty="0"/>
                  <a:t>Δειγματοληψία – Ανακατασκευή </a:t>
                </a:r>
                <a:endParaRPr lang="el-GR" b="1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sz="500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/>
                  <a:t> </a:t>
                </a:r>
                <a:r>
                  <a:rPr lang="el-GR" dirty="0" smtClean="0"/>
                  <a:t>Για να ισχύουν όλα τα προηγούμενα, πρέπει το περιοδικό φάσμα του δειγματοληπτημένου σήματος να μην έχει επικαλύψεις!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Η </a:t>
                </a:r>
                <a:r>
                  <a:rPr lang="el-GR" b="1" dirty="0" smtClean="0"/>
                  <a:t>συχνότητα δειγματοληψίας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el-GR" b="1" dirty="0" smtClean="0"/>
                  <a:t> </a:t>
                </a:r>
                <a:r>
                  <a:rPr lang="el-GR" dirty="0" smtClean="0"/>
                  <a:t>να είναι «αρκετά μεγάλη»</a:t>
                </a:r>
                <a:endParaRPr lang="en-US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Πόσο μεγάλη?</a:t>
                </a:r>
                <a:endParaRPr lang="en-US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Αρκεί </a:t>
                </a: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ClrTx/>
                  <a:buSzPct val="120000"/>
                  <a:buNone/>
                </a:pPr>
                <a:r>
                  <a:rPr lang="el-GR" dirty="0" smtClean="0"/>
                  <a:t>που αποτελεί και το θεώρημα της Δειγματοληψίας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/>
                  <a:t> </a:t>
                </a:r>
                <a:r>
                  <a:rPr lang="el-GR" dirty="0" smtClean="0"/>
                  <a:t>Με άλλα λόγια, </a:t>
                </a:r>
                <a:r>
                  <a:rPr lang="el-GR" b="1" dirty="0" smtClean="0"/>
                  <a:t>μπορούμε να ανακατασκευάσουμε </a:t>
                </a:r>
                <a:r>
                  <a:rPr lang="el-GR" b="1" u="sng" dirty="0" smtClean="0"/>
                  <a:t>πλήρως και ακριβώς</a:t>
                </a:r>
                <a:r>
                  <a:rPr lang="el-GR" b="1" dirty="0" smtClean="0"/>
                  <a:t> το σήμα συνεχούς χρόνου από μια </a:t>
                </a:r>
                <a:r>
                  <a:rPr lang="el-GR" b="1" dirty="0" err="1" smtClean="0"/>
                  <a:t>δειγματοληπτημέν</a:t>
                </a:r>
                <a:r>
                  <a:rPr lang="el-GR" b="1" dirty="0" err="1"/>
                  <a:t>η</a:t>
                </a:r>
                <a:r>
                  <a:rPr lang="el-GR" b="1" dirty="0" smtClean="0"/>
                  <a:t> έκδοσή του (ένα σήμα </a:t>
                </a:r>
                <a:r>
                  <a:rPr lang="el-GR" b="1" i="1" dirty="0" smtClean="0"/>
                  <a:t>διακριτού</a:t>
                </a:r>
                <a:r>
                  <a:rPr lang="el-GR" b="1" dirty="0" smtClean="0"/>
                  <a:t> χρόνου) αν τα δείγματα έχουν ληφθεί με ρυθμό μεγαλύτερο από </a:t>
                </a:r>
                <a14:m>
                  <m:oMath xmlns:m="http://schemas.openxmlformats.org/officeDocument/2006/math">
                    <m:r>
                      <a:rPr lang="el-GR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l-GR" b="1" i="1" dirty="0" smtClean="0">
                        <a:latin typeface="Cambria Math" panose="02040503050406030204" pitchFamily="18" charset="0"/>
                      </a:rPr>
                      <m:t>𝜝</m:t>
                    </m:r>
                  </m:oMath>
                </a14:m>
                <a:r>
                  <a:rPr lang="el-GR" b="1" dirty="0" smtClean="0"/>
                  <a:t> </a:t>
                </a:r>
                <a:r>
                  <a:rPr lang="en-US" b="1" dirty="0" smtClean="0"/>
                  <a:t>Hz, </a:t>
                </a:r>
                <a:r>
                  <a:rPr lang="el-GR" b="1" dirty="0" smtClean="0"/>
                  <a:t>με </a:t>
                </a:r>
                <a14:m>
                  <m:oMath xmlns:m="http://schemas.openxmlformats.org/officeDocument/2006/math">
                    <m:r>
                      <a:rPr lang="el-GR" b="1" i="1" dirty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l-GR" b="1" i="1" dirty="0">
                        <a:latin typeface="Cambria Math" panose="02040503050406030204" pitchFamily="18" charset="0"/>
                      </a:rPr>
                      <m:t>𝜝</m:t>
                    </m:r>
                  </m:oMath>
                </a14:m>
                <a:r>
                  <a:rPr lang="el-GR" b="1" dirty="0" smtClean="0"/>
                  <a:t> τη διπλάσια μέγιστη συχνότητα του σήματος</a:t>
                </a:r>
                <a:endParaRPr lang="en-US" b="1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  <a:blipFill rotWithShape="0">
                <a:blip r:embed="rId4"/>
                <a:stretch>
                  <a:fillRect l="-1905" t="-1760" r="-544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/>
          <p:cNvSpPr/>
          <p:nvPr/>
        </p:nvSpPr>
        <p:spPr>
          <a:xfrm>
            <a:off x="5156686" y="1760659"/>
            <a:ext cx="1190625" cy="44526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8" name="Rounded Rectangle 17"/>
          <p:cNvSpPr/>
          <p:nvPr/>
        </p:nvSpPr>
        <p:spPr>
          <a:xfrm>
            <a:off x="2787162" y="4047559"/>
            <a:ext cx="3560149" cy="4322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Rectangle 12"/>
          <p:cNvSpPr/>
          <p:nvPr/>
        </p:nvSpPr>
        <p:spPr>
          <a:xfrm>
            <a:off x="0" y="212573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  <p:sp>
        <p:nvSpPr>
          <p:cNvPr id="19" name="Rectangle 18"/>
          <p:cNvSpPr/>
          <p:nvPr/>
        </p:nvSpPr>
        <p:spPr>
          <a:xfrm>
            <a:off x="0" y="6548578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</p:spTree>
    <p:extLst>
      <p:ext uri="{BB962C8B-B14F-4D97-AF65-F5344CB8AC3E}">
        <p14:creationId xmlns:p14="http://schemas.microsoft.com/office/powerpoint/2010/main" val="370272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 </a:t>
                </a:r>
                <a:r>
                  <a:rPr lang="el-GR" b="1" dirty="0" smtClean="0"/>
                  <a:t>Δειγματοληψία – </a:t>
                </a:r>
                <a:r>
                  <a:rPr lang="en-US" b="1" dirty="0" smtClean="0"/>
                  <a:t>Aliasing </a:t>
                </a:r>
                <a:endParaRPr lang="el-GR" b="1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sz="1800" dirty="0" smtClean="0"/>
                  <a:t>Τι θα συμβεί αν </a:t>
                </a:r>
                <a:r>
                  <a:rPr lang="el-GR" sz="1800" b="1" dirty="0" smtClean="0"/>
                  <a:t>ΔΕΝ</a:t>
                </a:r>
                <a:r>
                  <a:rPr lang="el-GR" sz="1800" dirty="0" smtClean="0"/>
                  <a:t> τηρηθεί η συνθήκη του </a:t>
                </a:r>
                <a:r>
                  <a:rPr lang="en-US" sz="1800" dirty="0" smtClean="0"/>
                  <a:t>Shannon?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sz="1800" dirty="0"/>
                  <a:t> </a:t>
                </a:r>
                <a:r>
                  <a:rPr lang="el-GR" sz="1800" dirty="0" smtClean="0"/>
                  <a:t>Αν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&gt;2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1800" dirty="0" smtClean="0"/>
                  <a:t>, </a:t>
                </a:r>
                <a:r>
                  <a:rPr lang="el-GR" sz="1800" dirty="0" smtClean="0"/>
                  <a:t>τότε:</a:t>
                </a:r>
                <a:endParaRPr lang="en-US" sz="1800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n-US" sz="1800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n-US" sz="1800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n-US" sz="1800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n-US" sz="1800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sz="1800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sz="1800" dirty="0" smtClean="0"/>
                  <a:t> Αν όμως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l-GR" sz="18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:r>
                  <a:rPr lang="el-GR" sz="1800" dirty="0" smtClean="0"/>
                  <a:t>τότε:</a:t>
                </a:r>
                <a:endParaRPr lang="en-US" sz="1800" dirty="0"/>
              </a:p>
              <a:p>
                <a:pPr marL="0" indent="0">
                  <a:buClrTx/>
                  <a:buSzPct val="120000"/>
                  <a:buNone/>
                </a:pPr>
                <a:endParaRPr lang="en-US" sz="1800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  <a:blipFill rotWithShape="0">
                <a:blip r:embed="rId3"/>
                <a:stretch>
                  <a:fillRect l="-1905" t="-1760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85"/>
          <a:stretch/>
        </p:blipFill>
        <p:spPr>
          <a:xfrm>
            <a:off x="1059209" y="1720211"/>
            <a:ext cx="6914316" cy="17799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7" t="32705" r="127" b="34680"/>
          <a:stretch/>
        </p:blipFill>
        <p:spPr>
          <a:xfrm>
            <a:off x="1050417" y="4417759"/>
            <a:ext cx="6914316" cy="177996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212573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  <p:sp>
        <p:nvSpPr>
          <p:cNvPr id="8" name="Rectangle 7"/>
          <p:cNvSpPr/>
          <p:nvPr/>
        </p:nvSpPr>
        <p:spPr>
          <a:xfrm>
            <a:off x="0" y="6548578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</p:spTree>
    <p:extLst>
      <p:ext uri="{BB962C8B-B14F-4D97-AF65-F5344CB8AC3E}">
        <p14:creationId xmlns:p14="http://schemas.microsoft.com/office/powerpoint/2010/main" val="203966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82" y="355371"/>
            <a:ext cx="8959042" cy="6350923"/>
          </a:xfrm>
        </p:spPr>
        <p:txBody>
          <a:bodyPr>
            <a:normAutofit/>
          </a:bodyPr>
          <a:lstStyle/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n-US" b="1" dirty="0" smtClean="0"/>
              <a:t> </a:t>
            </a:r>
            <a:r>
              <a:rPr lang="el-GR" b="1" dirty="0" smtClean="0"/>
              <a:t>Δειγματοληψία</a:t>
            </a:r>
            <a:r>
              <a:rPr lang="en-US" b="1" dirty="0" smtClean="0"/>
              <a:t> – Aliasing </a:t>
            </a:r>
            <a:endParaRPr lang="el-GR" b="1" dirty="0" smtClean="0"/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l-GR" sz="1800" dirty="0" smtClean="0"/>
              <a:t>Τι θα συμβεί αν </a:t>
            </a:r>
            <a:r>
              <a:rPr lang="el-GR" sz="1800" b="1" dirty="0" smtClean="0"/>
              <a:t>ΔΕΝ</a:t>
            </a:r>
            <a:r>
              <a:rPr lang="el-GR" sz="1800" dirty="0" smtClean="0"/>
              <a:t> τηρηθεί η συνθήκη του </a:t>
            </a:r>
            <a:r>
              <a:rPr lang="en-US" sz="1800" dirty="0" smtClean="0"/>
              <a:t>Shannon?</a:t>
            </a:r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sz="1800" dirty="0" smtClean="0"/>
              <a:t> Το φάσμα που θα αποκόψει το χαμηλοπερατό φίλτρο θα μοιάζει με το παρακάτω:</a:t>
            </a:r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endParaRPr lang="el-GR" sz="1800" dirty="0"/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endParaRPr lang="el-GR" sz="1800" dirty="0" smtClean="0"/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endParaRPr lang="el-GR" sz="1800" dirty="0"/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endParaRPr lang="el-GR" sz="1800" dirty="0" smtClean="0"/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n-US" sz="1800" dirty="0" smtClean="0"/>
              <a:t> </a:t>
            </a:r>
            <a:r>
              <a:rPr lang="el-GR" sz="1800" dirty="0" smtClean="0"/>
              <a:t>Το φάσμα αυτό αντιστοιχεί σε ένα εντελώς διαφορετικό σήμα στο χρόνο, σε σχέση με αυτό που </a:t>
            </a:r>
            <a:r>
              <a:rPr lang="el-GR" sz="1800" dirty="0" err="1" smtClean="0"/>
              <a:t>δειγματοληπτήθηκε</a:t>
            </a:r>
            <a:r>
              <a:rPr lang="el-GR" sz="1800" dirty="0" smtClean="0"/>
              <a:t>!!</a:t>
            </a:r>
            <a:endParaRPr lang="el-GR" sz="1800" dirty="0"/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sz="1800" dirty="0" smtClean="0"/>
              <a:t> Βλέπετε ότι έχουν εισαχθεί (και αλλοιώσει) το φάσμα συχνότητες που δεν ανήκουν σε αυτό (ξένες συχνότητες)</a:t>
            </a:r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sz="1600" dirty="0" smtClean="0"/>
              <a:t>… οι οποίες προέρχονται από το άθροισμα συχνοτήτων του ίδιου του σήματος και των γειτονικών αντιγράφων του</a:t>
            </a:r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dirty="0"/>
              <a:t> </a:t>
            </a:r>
            <a:r>
              <a:rPr lang="el-GR" sz="1800" dirty="0" smtClean="0"/>
              <a:t>Οι συχνότητες αυτές λέγονται </a:t>
            </a:r>
            <a:r>
              <a:rPr lang="el-GR" sz="1800" b="1" dirty="0" smtClean="0"/>
              <a:t>ψευδώνυμες</a:t>
            </a:r>
            <a:r>
              <a:rPr lang="el-GR" sz="1800" dirty="0" smtClean="0"/>
              <a:t> συχνότητες (</a:t>
            </a:r>
            <a:r>
              <a:rPr lang="en-US" sz="1800" b="1" dirty="0" smtClean="0"/>
              <a:t>aliased</a:t>
            </a:r>
            <a:r>
              <a:rPr lang="en-US" sz="1800" dirty="0" smtClean="0"/>
              <a:t> frequencies)</a:t>
            </a:r>
            <a:endParaRPr lang="el-GR" sz="1800" dirty="0" smtClean="0"/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sz="1800" dirty="0"/>
              <a:t> </a:t>
            </a:r>
            <a:r>
              <a:rPr lang="el-GR" sz="1800" dirty="0" smtClean="0"/>
              <a:t>Το φαινόμενο της επικάλυψης των γειτονικών φασμάτων </a:t>
            </a:r>
            <a:r>
              <a:rPr lang="en-US" sz="1800" dirty="0" smtClean="0"/>
              <a:t>(</a:t>
            </a:r>
            <a:r>
              <a:rPr lang="el-GR" sz="1800" dirty="0" smtClean="0"/>
              <a:t>και κατά συνέπεια της αλλοίωσης του φάσματος βασικής ζώνης) κατά τη δειγματοληψία ονομάζεται </a:t>
            </a:r>
            <a:r>
              <a:rPr lang="en-US" b="1" dirty="0" smtClean="0"/>
              <a:t>aliasing</a:t>
            </a:r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sz="1600" b="1" dirty="0" smtClean="0"/>
              <a:t>Ψευδωνυμία </a:t>
            </a:r>
            <a:r>
              <a:rPr lang="el-GR" sz="1600" dirty="0" smtClean="0"/>
              <a:t>ή</a:t>
            </a:r>
            <a:r>
              <a:rPr lang="el-GR" sz="1600" b="1" dirty="0" smtClean="0"/>
              <a:t> Αναδίπλωση</a:t>
            </a:r>
            <a:r>
              <a:rPr lang="el-GR" sz="1600" dirty="0" smtClean="0"/>
              <a:t> (</a:t>
            </a:r>
            <a:r>
              <a:rPr lang="en-US" sz="1600" dirty="0" smtClean="0"/>
              <a:t>in Greek)</a:t>
            </a:r>
            <a:endParaRPr lang="en-US" sz="1800" dirty="0"/>
          </a:p>
        </p:txBody>
      </p:sp>
      <p:sp>
        <p:nvSpPr>
          <p:cNvPr id="10" name="Rounded Rectangle 9"/>
          <p:cNvSpPr/>
          <p:nvPr/>
        </p:nvSpPr>
        <p:spPr>
          <a:xfrm>
            <a:off x="71535" y="5688623"/>
            <a:ext cx="8872080" cy="86077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3" y="1560269"/>
            <a:ext cx="6815138" cy="187825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212573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  <p:sp>
        <p:nvSpPr>
          <p:cNvPr id="8" name="Rectangle 7"/>
          <p:cNvSpPr/>
          <p:nvPr/>
        </p:nvSpPr>
        <p:spPr>
          <a:xfrm>
            <a:off x="0" y="6548578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</p:spTree>
    <p:extLst>
      <p:ext uri="{BB962C8B-B14F-4D97-AF65-F5344CB8AC3E}">
        <p14:creationId xmlns:p14="http://schemas.microsoft.com/office/powerpoint/2010/main" val="111185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 </a:t>
                </a:r>
                <a:r>
                  <a:rPr lang="el-GR" b="1" dirty="0" smtClean="0"/>
                  <a:t>Δειγματοληψία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/>
                  <a:t> </a:t>
                </a:r>
                <a:r>
                  <a:rPr lang="el-GR" dirty="0" smtClean="0"/>
                  <a:t>Ας δούμε ένα παράδειγμα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/>
                  <a:t> </a:t>
                </a:r>
                <a:r>
                  <a:rPr lang="el-GR" dirty="0" smtClean="0"/>
                  <a:t>Έστω ένα απλό ημίτονο με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dirty="0" smtClean="0"/>
                  <a:t> Hz </a:t>
                </a:r>
                <a:r>
                  <a:rPr lang="el-GR" dirty="0" smtClean="0"/>
                  <a:t>το οποίο δειγματοληπτείται με συχνότητες</a:t>
                </a:r>
                <a:r>
                  <a:rPr lang="en-US" dirty="0" smtClean="0"/>
                  <a:t> </a:t>
                </a:r>
                <a:r>
                  <a:rPr lang="el-GR" dirty="0" smtClean="0"/>
                  <a:t>δειγματοληψίας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dirty="0" smtClean="0"/>
              </a:p>
              <a:p>
                <a:pPr>
                  <a:buClrTx/>
                  <a:buSzPct val="120000"/>
                  <a:buFont typeface="Wingdings" panose="05000000000000000000" pitchFamily="2" charset="2"/>
                  <a:buChar char="q"/>
                </a:pPr>
                <a:r>
                  <a:rPr lang="el-GR" b="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en-US" dirty="0" smtClean="0"/>
                  <a:t> Hz</a:t>
                </a:r>
              </a:p>
              <a:p>
                <a:pPr>
                  <a:buClrTx/>
                  <a:buSzPct val="120000"/>
                  <a:buFont typeface="Wingdings" panose="05000000000000000000" pitchFamily="2" charset="2"/>
                  <a:buChar char="q"/>
                </a:pPr>
                <a:endParaRPr lang="en-US" dirty="0" smtClean="0"/>
              </a:p>
              <a:p>
                <a:pPr marL="0" indent="0">
                  <a:buClrTx/>
                  <a:buSzPct val="120000"/>
                  <a:buNone/>
                </a:pPr>
                <a:r>
                  <a:rPr lang="en-US" sz="1050" dirty="0" smtClean="0"/>
                  <a:t/>
                </a:r>
                <a:br>
                  <a:rPr lang="en-US" sz="1050" dirty="0" smtClean="0"/>
                </a:br>
                <a:r>
                  <a:rPr lang="en-US" sz="1050" dirty="0" smtClean="0"/>
                  <a:t/>
                </a:r>
                <a:br>
                  <a:rPr lang="en-US" sz="1050" dirty="0" smtClean="0"/>
                </a:br>
                <a:endParaRPr lang="en-US" sz="1050" dirty="0" smtClean="0"/>
              </a:p>
              <a:p>
                <a:pPr>
                  <a:buClrTx/>
                  <a:buSzPct val="120000"/>
                  <a:buFont typeface="Wingdings" panose="05000000000000000000" pitchFamily="2" charset="2"/>
                  <a:buChar char="q"/>
                </a:pPr>
                <a:r>
                  <a:rPr lang="el-G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Hz</a:t>
                </a:r>
              </a:p>
              <a:p>
                <a:pPr>
                  <a:buClrTx/>
                  <a:buSzPct val="120000"/>
                  <a:buFont typeface="Wingdings" panose="05000000000000000000" pitchFamily="2" charset="2"/>
                  <a:buChar char="q"/>
                </a:pPr>
                <a:endParaRPr lang="en-US" dirty="0" smtClean="0"/>
              </a:p>
              <a:p>
                <a:pPr marL="0" indent="0">
                  <a:buClrTx/>
                  <a:buSzPct val="120000"/>
                  <a:buNone/>
                </a:pP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sz="1050" dirty="0" smtClean="0"/>
                  <a:t/>
                </a:r>
                <a:br>
                  <a:rPr lang="en-US" sz="1050" dirty="0" smtClean="0"/>
                </a:br>
                <a:endParaRPr lang="en-US" dirty="0"/>
              </a:p>
              <a:p>
                <a:pPr>
                  <a:buClrTx/>
                  <a:buSzPct val="120000"/>
                  <a:buFont typeface="Wingdings" panose="05000000000000000000" pitchFamily="2" charset="2"/>
                  <a:buChar char="q"/>
                </a:pPr>
                <a:r>
                  <a:rPr lang="el-G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25</m:t>
                    </m:r>
                  </m:oMath>
                </a14:m>
                <a:r>
                  <a:rPr lang="en-US" dirty="0"/>
                  <a:t> Hz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  <a:blipFill rotWithShape="0">
                <a:blip r:embed="rId3"/>
                <a:stretch>
                  <a:fillRect l="-1905" t="-1760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8290" t="5445" r="8049" b="64807"/>
          <a:stretch/>
        </p:blipFill>
        <p:spPr>
          <a:xfrm>
            <a:off x="2892669" y="1714255"/>
            <a:ext cx="5906061" cy="15750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8290" t="35192" r="8049" b="33865"/>
          <a:stretch/>
        </p:blipFill>
        <p:spPr>
          <a:xfrm>
            <a:off x="2892669" y="3289300"/>
            <a:ext cx="5906061" cy="1638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8290" t="66375" r="8049" b="3843"/>
          <a:stretch/>
        </p:blipFill>
        <p:spPr>
          <a:xfrm>
            <a:off x="2892669" y="4940300"/>
            <a:ext cx="5906061" cy="157687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12573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  <p:sp>
        <p:nvSpPr>
          <p:cNvPr id="10" name="Rectangle 9"/>
          <p:cNvSpPr/>
          <p:nvPr/>
        </p:nvSpPr>
        <p:spPr>
          <a:xfrm>
            <a:off x="0" y="6548578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</p:spTree>
    <p:extLst>
      <p:ext uri="{BB962C8B-B14F-4D97-AF65-F5344CB8AC3E}">
        <p14:creationId xmlns:p14="http://schemas.microsoft.com/office/powerpoint/2010/main" val="2647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 </a:t>
                </a:r>
                <a:r>
                  <a:rPr lang="el-GR" b="1" dirty="0" smtClean="0"/>
                  <a:t>Δειγματοληψία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/>
                  <a:t> </a:t>
                </a:r>
                <a:r>
                  <a:rPr lang="el-GR" dirty="0" smtClean="0"/>
                  <a:t>Ας δούμε ένα παράδειγμα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/>
                  <a:t> </a:t>
                </a:r>
                <a:r>
                  <a:rPr lang="el-GR" dirty="0" smtClean="0"/>
                  <a:t>Ποιο </a:t>
                </a:r>
                <a:r>
                  <a:rPr lang="el-GR" dirty="0"/>
                  <a:t>είναι το σήμα που</a:t>
                </a:r>
                <a:r>
                  <a:rPr lang="en-US" dirty="0"/>
                  <a:t> </a:t>
                </a:r>
                <a:r>
                  <a:rPr lang="el-GR" dirty="0"/>
                  <a:t>ανακατασκευάζεται στην τελευταία </a:t>
                </a:r>
                <a:r>
                  <a:rPr lang="el-GR" dirty="0" smtClean="0"/>
                  <a:t>περίπτωση</a:t>
                </a:r>
                <a:r>
                  <a:rPr lang="en-US" dirty="0" smtClean="0"/>
                  <a:t>?</a:t>
                </a:r>
                <a:br>
                  <a:rPr lang="en-US" dirty="0" smtClean="0"/>
                </a:br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dirty="0" smtClean="0"/>
              </a:p>
              <a:p>
                <a:pPr>
                  <a:buClrTx/>
                  <a:buSzPct val="120000"/>
                  <a:buFont typeface="Wingdings" panose="05000000000000000000" pitchFamily="2" charset="2"/>
                  <a:buChar char="q"/>
                </a:pPr>
                <a:r>
                  <a:rPr lang="el-GR" b="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en-US" dirty="0" smtClean="0"/>
                  <a:t> Hz</a:t>
                </a:r>
              </a:p>
              <a:p>
                <a:pPr>
                  <a:buClrTx/>
                  <a:buSzPct val="120000"/>
                  <a:buFont typeface="Wingdings" panose="05000000000000000000" pitchFamily="2" charset="2"/>
                  <a:buChar char="q"/>
                </a:pPr>
                <a:endParaRPr lang="en-US" dirty="0" smtClean="0"/>
              </a:p>
              <a:p>
                <a:pPr marL="0" indent="0">
                  <a:buClrTx/>
                  <a:buSzPct val="120000"/>
                  <a:buNone/>
                </a:pPr>
                <a:r>
                  <a:rPr lang="en-US" sz="1050" dirty="0" smtClean="0"/>
                  <a:t/>
                </a:r>
                <a:br>
                  <a:rPr lang="en-US" sz="1050" dirty="0" smtClean="0"/>
                </a:br>
                <a:r>
                  <a:rPr lang="en-US" sz="1050" dirty="0" smtClean="0"/>
                  <a:t/>
                </a:r>
                <a:br>
                  <a:rPr lang="en-US" sz="1050" dirty="0" smtClean="0"/>
                </a:br>
                <a:endParaRPr lang="en-US" sz="1050" dirty="0" smtClean="0"/>
              </a:p>
              <a:p>
                <a:pPr>
                  <a:buClrTx/>
                  <a:buSzPct val="120000"/>
                  <a:buFont typeface="Wingdings" panose="05000000000000000000" pitchFamily="2" charset="2"/>
                  <a:buChar char="q"/>
                </a:pPr>
                <a:r>
                  <a:rPr lang="el-G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Hz</a:t>
                </a:r>
              </a:p>
              <a:p>
                <a:pPr>
                  <a:buClrTx/>
                  <a:buSzPct val="120000"/>
                  <a:buFont typeface="Wingdings" panose="05000000000000000000" pitchFamily="2" charset="2"/>
                  <a:buChar char="q"/>
                </a:pPr>
                <a:endParaRPr lang="en-US" dirty="0" smtClean="0"/>
              </a:p>
              <a:p>
                <a:pPr marL="0" indent="0">
                  <a:buClrTx/>
                  <a:buSzPct val="120000"/>
                  <a:buNone/>
                </a:pP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sz="1050" dirty="0" smtClean="0"/>
                  <a:t/>
                </a:r>
                <a:br>
                  <a:rPr lang="en-US" sz="1050" dirty="0" smtClean="0"/>
                </a:br>
                <a:endParaRPr lang="en-US" dirty="0"/>
              </a:p>
              <a:p>
                <a:pPr>
                  <a:buClrTx/>
                  <a:buSzPct val="120000"/>
                  <a:buFont typeface="Wingdings" panose="05000000000000000000" pitchFamily="2" charset="2"/>
                  <a:buChar char="q"/>
                </a:pPr>
                <a:r>
                  <a:rPr lang="el-G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25</m:t>
                    </m:r>
                  </m:oMath>
                </a14:m>
                <a:r>
                  <a:rPr lang="en-US" dirty="0"/>
                  <a:t> Hz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  <a:blipFill rotWithShape="0">
                <a:blip r:embed="rId3"/>
                <a:stretch>
                  <a:fillRect l="-1905" t="-1760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8410" t="4644" r="8049" b="3842"/>
          <a:stretch/>
        </p:blipFill>
        <p:spPr>
          <a:xfrm>
            <a:off x="2918289" y="1723292"/>
            <a:ext cx="5896475" cy="47877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l="8290" t="66375" r="8049" b="3843"/>
          <a:stretch/>
        </p:blipFill>
        <p:spPr>
          <a:xfrm>
            <a:off x="2918289" y="4925115"/>
            <a:ext cx="5906061" cy="15768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l="8503" t="66205" r="7289" b="3814"/>
          <a:stretch/>
        </p:blipFill>
        <p:spPr>
          <a:xfrm>
            <a:off x="2918289" y="4918736"/>
            <a:ext cx="5970734" cy="159882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12573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  <p:sp>
        <p:nvSpPr>
          <p:cNvPr id="9" name="Rectangle 8"/>
          <p:cNvSpPr/>
          <p:nvPr/>
        </p:nvSpPr>
        <p:spPr>
          <a:xfrm>
            <a:off x="0" y="6548578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</p:spTree>
    <p:extLst>
      <p:ext uri="{BB962C8B-B14F-4D97-AF65-F5344CB8AC3E}">
        <p14:creationId xmlns:p14="http://schemas.microsoft.com/office/powerpoint/2010/main" val="83174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 </a:t>
                </a:r>
                <a:r>
                  <a:rPr lang="el-GR" b="1" dirty="0" smtClean="0"/>
                  <a:t>Δειγματοληψία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/>
                  <a:t> </a:t>
                </a:r>
                <a:r>
                  <a:rPr lang="el-GR" dirty="0" smtClean="0"/>
                  <a:t>Παράδειγμα:</a:t>
                </a:r>
              </a:p>
              <a:p>
                <a:pPr>
                  <a:buClrTx/>
                  <a:buSzPct val="120000"/>
                  <a:buFont typeface="Courier New" panose="02070309020205020404" pitchFamily="49" charset="0"/>
                  <a:buChar char="o"/>
                </a:pPr>
                <a:r>
                  <a:rPr lang="el-GR" dirty="0"/>
                  <a:t> </a:t>
                </a:r>
                <a:r>
                  <a:rPr lang="el-GR" dirty="0" smtClean="0"/>
                  <a:t>Ένα σήμα συνεχούς χρόνου της μορφής 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l-GR" dirty="0" smtClean="0"/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400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+5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1200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+6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(4400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pPr marL="0" indent="0">
                  <a:buClrTx/>
                  <a:buSzPct val="120000"/>
                  <a:buNone/>
                </a:pPr>
                <a:r>
                  <a:rPr lang="el-GR" dirty="0" smtClean="0"/>
                  <a:t>δειγματοληπτείται με συχνότητα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=4000</m:t>
                    </m:r>
                  </m:oMath>
                </a14:m>
                <a:r>
                  <a:rPr lang="en-US" dirty="0" smtClean="0"/>
                  <a:t> Hz. </a:t>
                </a:r>
                <a:r>
                  <a:rPr lang="el-GR" dirty="0" smtClean="0"/>
                  <a:t>Βρείτε τη μαθηματική μορφή του σήματος που προκύπτει.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  <a:blipFill rotWithShape="0">
                <a:blip r:embed="rId3"/>
                <a:stretch>
                  <a:fillRect l="-1973" t="-1760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0" y="212573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  <p:sp>
        <p:nvSpPr>
          <p:cNvPr id="7" name="Rectangle 6"/>
          <p:cNvSpPr/>
          <p:nvPr/>
        </p:nvSpPr>
        <p:spPr>
          <a:xfrm>
            <a:off x="0" y="6548578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</p:spTree>
    <p:extLst>
      <p:ext uri="{BB962C8B-B14F-4D97-AF65-F5344CB8AC3E}">
        <p14:creationId xmlns:p14="http://schemas.microsoft.com/office/powerpoint/2010/main" val="260336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82" y="355371"/>
            <a:ext cx="8959042" cy="6236617"/>
          </a:xfrm>
        </p:spPr>
        <p:txBody>
          <a:bodyPr>
            <a:normAutofit/>
          </a:bodyPr>
          <a:lstStyle/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n-US" b="1" dirty="0" smtClean="0"/>
              <a:t> </a:t>
            </a:r>
            <a:r>
              <a:rPr lang="el-GR" b="1" dirty="0" smtClean="0"/>
              <a:t>Δειγματοληψία</a:t>
            </a:r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dirty="0"/>
              <a:t> </a:t>
            </a:r>
            <a:r>
              <a:rPr lang="el-GR" dirty="0" smtClean="0"/>
              <a:t>Παράδειγμα:</a:t>
            </a:r>
          </a:p>
          <a:p>
            <a:pPr marL="0" indent="0">
              <a:buClrTx/>
              <a:buSzPct val="120000"/>
              <a:buNone/>
            </a:pPr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0363" t="4654" r="7775" b="3831"/>
          <a:stretch/>
        </p:blipFill>
        <p:spPr>
          <a:xfrm>
            <a:off x="87282" y="1066801"/>
            <a:ext cx="8947868" cy="2730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10593" t="4618" r="8267" b="2249"/>
          <a:stretch/>
        </p:blipFill>
        <p:spPr>
          <a:xfrm>
            <a:off x="87282" y="3813460"/>
            <a:ext cx="8947868" cy="271261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212573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  <p:sp>
        <p:nvSpPr>
          <p:cNvPr id="8" name="Rectangle 7"/>
          <p:cNvSpPr/>
          <p:nvPr/>
        </p:nvSpPr>
        <p:spPr>
          <a:xfrm>
            <a:off x="0" y="6548578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</p:spTree>
    <p:extLst>
      <p:ext uri="{BB962C8B-B14F-4D97-AF65-F5344CB8AC3E}">
        <p14:creationId xmlns:p14="http://schemas.microsoft.com/office/powerpoint/2010/main" val="214795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82" y="355371"/>
            <a:ext cx="8959042" cy="6236617"/>
          </a:xfrm>
        </p:spPr>
        <p:txBody>
          <a:bodyPr>
            <a:normAutofit/>
          </a:bodyPr>
          <a:lstStyle/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n-US" b="1" dirty="0" smtClean="0"/>
              <a:t> </a:t>
            </a:r>
            <a:r>
              <a:rPr lang="el-GR" b="1" dirty="0" smtClean="0"/>
              <a:t>Δειγματοληψία</a:t>
            </a:r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dirty="0"/>
              <a:t> </a:t>
            </a:r>
            <a:r>
              <a:rPr lang="el-GR" dirty="0" smtClean="0"/>
              <a:t>Παράδειγμα:</a:t>
            </a:r>
          </a:p>
          <a:p>
            <a:pPr marL="0" indent="0">
              <a:buClrTx/>
              <a:buSzPct val="120000"/>
              <a:buNone/>
            </a:pPr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0593" t="6244" r="8267" b="2248"/>
          <a:stretch/>
        </p:blipFill>
        <p:spPr>
          <a:xfrm>
            <a:off x="87282" y="1117600"/>
            <a:ext cx="8947868" cy="26652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10726" t="5273" r="7931" b="4708"/>
          <a:stretch/>
        </p:blipFill>
        <p:spPr>
          <a:xfrm>
            <a:off x="87281" y="3794309"/>
            <a:ext cx="8974969" cy="271455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212573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  <p:sp>
        <p:nvSpPr>
          <p:cNvPr id="8" name="Rectangle 7"/>
          <p:cNvSpPr/>
          <p:nvPr/>
        </p:nvSpPr>
        <p:spPr>
          <a:xfrm>
            <a:off x="0" y="6548578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</p:spTree>
    <p:extLst>
      <p:ext uri="{BB962C8B-B14F-4D97-AF65-F5344CB8AC3E}">
        <p14:creationId xmlns:p14="http://schemas.microsoft.com/office/powerpoint/2010/main" val="378625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82" y="355371"/>
            <a:ext cx="8959042" cy="6236617"/>
          </a:xfrm>
        </p:spPr>
        <p:txBody>
          <a:bodyPr>
            <a:normAutofit/>
          </a:bodyPr>
          <a:lstStyle/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n-US" b="1" dirty="0" smtClean="0"/>
              <a:t> </a:t>
            </a:r>
            <a:r>
              <a:rPr lang="el-GR" b="1" dirty="0" smtClean="0"/>
              <a:t>Δειγματοληψία</a:t>
            </a:r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dirty="0"/>
              <a:t> </a:t>
            </a:r>
            <a:r>
              <a:rPr lang="el-GR" dirty="0" smtClean="0"/>
              <a:t>Παράδειγμα:</a:t>
            </a:r>
          </a:p>
          <a:p>
            <a:pPr marL="0" indent="0">
              <a:buClrTx/>
              <a:buSzPct val="120000"/>
              <a:buNone/>
            </a:pPr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0726" t="5273" r="7931" b="4708"/>
          <a:stretch/>
        </p:blipFill>
        <p:spPr>
          <a:xfrm>
            <a:off x="87281" y="3794309"/>
            <a:ext cx="8974969" cy="27145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10363" t="4654" r="7775" b="3831"/>
          <a:stretch/>
        </p:blipFill>
        <p:spPr>
          <a:xfrm>
            <a:off x="87282" y="1066801"/>
            <a:ext cx="8947868" cy="273050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1625600" y="1333500"/>
            <a:ext cx="774700" cy="1714500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Rounded Rectangle 12"/>
          <p:cNvSpPr/>
          <p:nvPr/>
        </p:nvSpPr>
        <p:spPr>
          <a:xfrm>
            <a:off x="1625600" y="4046279"/>
            <a:ext cx="774700" cy="1714500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Rounded Rectangle 13"/>
          <p:cNvSpPr/>
          <p:nvPr/>
        </p:nvSpPr>
        <p:spPr>
          <a:xfrm>
            <a:off x="2755900" y="1614315"/>
            <a:ext cx="774700" cy="1714500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Rounded Rectangle 14"/>
          <p:cNvSpPr/>
          <p:nvPr/>
        </p:nvSpPr>
        <p:spPr>
          <a:xfrm>
            <a:off x="2755900" y="4327094"/>
            <a:ext cx="774700" cy="1714500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Rectangle 15"/>
          <p:cNvSpPr/>
          <p:nvPr/>
        </p:nvSpPr>
        <p:spPr>
          <a:xfrm>
            <a:off x="0" y="212573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  <p:sp>
        <p:nvSpPr>
          <p:cNvPr id="17" name="Rectangle 16"/>
          <p:cNvSpPr/>
          <p:nvPr/>
        </p:nvSpPr>
        <p:spPr>
          <a:xfrm>
            <a:off x="0" y="6548578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</p:spTree>
    <p:extLst>
      <p:ext uri="{BB962C8B-B14F-4D97-AF65-F5344CB8AC3E}">
        <p14:creationId xmlns:p14="http://schemas.microsoft.com/office/powerpoint/2010/main" val="210076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82" y="355371"/>
            <a:ext cx="8959042" cy="6236617"/>
          </a:xfrm>
        </p:spPr>
        <p:txBody>
          <a:bodyPr>
            <a:normAutofit/>
          </a:bodyPr>
          <a:lstStyle/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n-US" b="1" dirty="0" smtClean="0"/>
              <a:t> </a:t>
            </a:r>
            <a:r>
              <a:rPr lang="el-GR" b="1" dirty="0" smtClean="0"/>
              <a:t>Δειγματοληψία</a:t>
            </a:r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endParaRPr lang="el-GR" b="1" dirty="0"/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b="1" dirty="0" smtClean="0"/>
              <a:t> Ερώτημα: </a:t>
            </a:r>
            <a:r>
              <a:rPr lang="el-GR" dirty="0" smtClean="0"/>
              <a:t>πώς μπορώ να </a:t>
            </a:r>
            <a:r>
              <a:rPr lang="el-GR" dirty="0" err="1" smtClean="0"/>
              <a:t>δειγματοληπτήσω</a:t>
            </a:r>
            <a:r>
              <a:rPr lang="el-GR" dirty="0" smtClean="0"/>
              <a:t> (== πάρω κάποιες τιμές, που ονομάζονται </a:t>
            </a:r>
            <a:r>
              <a:rPr lang="el-GR" i="1" dirty="0" smtClean="0"/>
              <a:t>δείγματα - </a:t>
            </a:r>
            <a:r>
              <a:rPr lang="en-US" i="1" dirty="0" smtClean="0"/>
              <a:t>samples</a:t>
            </a:r>
            <a:r>
              <a:rPr lang="el-GR" dirty="0" smtClean="0"/>
              <a:t>) ένα σήμα συνεχούς χρόνου, έτσι ώστε να μπορώ να το ανακτήσω </a:t>
            </a:r>
            <a:r>
              <a:rPr lang="el-GR" i="1" dirty="0" smtClean="0"/>
              <a:t>πλήρως και ακριβώς </a:t>
            </a:r>
            <a:r>
              <a:rPr lang="el-GR" dirty="0" smtClean="0"/>
              <a:t>από τα δείγματά του?</a:t>
            </a:r>
            <a:endParaRPr lang="en-US" dirty="0" smtClean="0"/>
          </a:p>
          <a:p>
            <a:pPr marL="0" indent="0">
              <a:buClrTx/>
              <a:buSzPct val="120000"/>
              <a:buNone/>
            </a:pPr>
            <a:endParaRPr lang="el-GR" dirty="0" smtClean="0"/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b="1" dirty="0"/>
              <a:t> </a:t>
            </a:r>
            <a:r>
              <a:rPr lang="el-GR" b="1" dirty="0" smtClean="0"/>
              <a:t>Απάντηση</a:t>
            </a:r>
            <a:r>
              <a:rPr lang="el-GR" dirty="0" smtClean="0"/>
              <a:t>: Θεώρημα </a:t>
            </a:r>
            <a:r>
              <a:rPr lang="en-US" dirty="0" smtClean="0"/>
              <a:t>Shannon-Nyquist</a:t>
            </a:r>
            <a:r>
              <a:rPr lang="el-GR" dirty="0" smtClean="0"/>
              <a:t> (1949)</a:t>
            </a:r>
            <a:endParaRPr lang="en-US" dirty="0"/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endParaRPr lang="el-GR" dirty="0" smtClean="0"/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endParaRPr lang="el-GR" dirty="0" smtClean="0"/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endParaRPr lang="el-GR" dirty="0"/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endParaRPr lang="el-GR" dirty="0" smtClean="0"/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endParaRPr lang="el-GR" dirty="0"/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dirty="0"/>
              <a:t> </a:t>
            </a:r>
            <a:r>
              <a:rPr lang="el-GR" dirty="0" smtClean="0"/>
              <a:t>Ας δούμε πως προκύπτει το θεώρημα αυτό…</a:t>
            </a:r>
          </a:p>
        </p:txBody>
      </p:sp>
      <p:pic>
        <p:nvPicPr>
          <p:cNvPr id="10" name="Picture 18" descr="Image result for claude shann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484" y="3182151"/>
            <a:ext cx="1904999" cy="236353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2" descr="Image result for harry nyqui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319" y="3212062"/>
            <a:ext cx="1905000" cy="23336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212573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  <p:sp>
        <p:nvSpPr>
          <p:cNvPr id="8" name="Rectangle 7"/>
          <p:cNvSpPr/>
          <p:nvPr/>
        </p:nvSpPr>
        <p:spPr>
          <a:xfrm>
            <a:off x="0" y="6548578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</p:spTree>
    <p:extLst>
      <p:ext uri="{BB962C8B-B14F-4D97-AF65-F5344CB8AC3E}">
        <p14:creationId xmlns:p14="http://schemas.microsoft.com/office/powerpoint/2010/main" val="331796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82" y="355371"/>
            <a:ext cx="8959042" cy="6236617"/>
          </a:xfrm>
        </p:spPr>
        <p:txBody>
          <a:bodyPr>
            <a:normAutofit/>
          </a:bodyPr>
          <a:lstStyle/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n-US" b="1" dirty="0" smtClean="0"/>
              <a:t> </a:t>
            </a:r>
            <a:r>
              <a:rPr lang="el-GR" b="1" dirty="0" smtClean="0"/>
              <a:t>Δειγματοληψία</a:t>
            </a:r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dirty="0"/>
              <a:t> </a:t>
            </a:r>
            <a:r>
              <a:rPr lang="el-GR" dirty="0" smtClean="0"/>
              <a:t>Ποιο είναι το φασματικό περιεχόμενο του ανακατασκευασμένου σήματος?</a:t>
            </a:r>
          </a:p>
          <a:p>
            <a:pPr marL="0" indent="0">
              <a:buClrTx/>
              <a:buSzPct val="120000"/>
              <a:buNone/>
            </a:pPr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75449"/>
          <a:stretch/>
        </p:blipFill>
        <p:spPr>
          <a:xfrm>
            <a:off x="136788" y="1454777"/>
            <a:ext cx="8860029" cy="9709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t="24294" b="51363"/>
          <a:stretch/>
        </p:blipFill>
        <p:spPr>
          <a:xfrm>
            <a:off x="136788" y="2758440"/>
            <a:ext cx="8860029" cy="9626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905000" y="6213849"/>
                <a:ext cx="5542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400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+5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1200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+6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36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l-GR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6213849"/>
                <a:ext cx="5542415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10" t="-2174" r="-990" b="-32609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/>
          <p:cNvGrpSpPr/>
          <p:nvPr/>
        </p:nvGrpSpPr>
        <p:grpSpPr>
          <a:xfrm>
            <a:off x="136788" y="5194299"/>
            <a:ext cx="8860029" cy="1040661"/>
            <a:chOff x="136788" y="5194299"/>
            <a:chExt cx="8860029" cy="104066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3"/>
            <a:srcRect t="73685"/>
            <a:stretch/>
          </p:blipFill>
          <p:spPr>
            <a:xfrm>
              <a:off x="136788" y="5194299"/>
              <a:ext cx="8860029" cy="1040661"/>
            </a:xfrm>
            <a:prstGeom prst="rect">
              <a:avLst/>
            </a:prstGeom>
          </p:spPr>
        </p:pic>
        <p:sp>
          <p:nvSpPr>
            <p:cNvPr id="20" name="Rounded Rectangle 19"/>
            <p:cNvSpPr/>
            <p:nvPr/>
          </p:nvSpPr>
          <p:spPr>
            <a:xfrm>
              <a:off x="325315" y="5556738"/>
              <a:ext cx="342900" cy="21101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8118230" y="5609121"/>
              <a:ext cx="342900" cy="21101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905000" y="1144181"/>
                <a:ext cx="56050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400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+5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1200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+6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4400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l-GR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1144181"/>
                <a:ext cx="5605061" cy="276999"/>
              </a:xfrm>
              <a:prstGeom prst="rect">
                <a:avLst/>
              </a:prstGeom>
              <a:blipFill rotWithShape="0">
                <a:blip r:embed="rId5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/>
          <p:cNvGrpSpPr/>
          <p:nvPr/>
        </p:nvGrpSpPr>
        <p:grpSpPr>
          <a:xfrm>
            <a:off x="136788" y="3878138"/>
            <a:ext cx="8961784" cy="1239962"/>
            <a:chOff x="136788" y="3878138"/>
            <a:chExt cx="8961784" cy="1239962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/>
            <a:srcRect t="48637" b="25994"/>
            <a:stretch/>
          </p:blipFill>
          <p:spPr>
            <a:xfrm>
              <a:off x="136788" y="4114799"/>
              <a:ext cx="8860029" cy="100330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6739849" y="3878138"/>
                  <a:ext cx="2358723" cy="4081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=4000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𝐻𝑧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⇒</m:t>
                        </m:r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=2000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𝐻𝑧</m:t>
                        </m:r>
                      </m:oMath>
                    </m:oMathPara>
                  </a14:m>
                  <a:endParaRPr lang="el-GR" sz="14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9849" y="3878138"/>
                  <a:ext cx="2358723" cy="40812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326" t="-2985" r="-1034" b="-13433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Rectangle 25"/>
          <p:cNvSpPr/>
          <p:nvPr/>
        </p:nvSpPr>
        <p:spPr>
          <a:xfrm>
            <a:off x="0" y="212573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  <p:sp>
        <p:nvSpPr>
          <p:cNvPr id="27" name="Rectangle 26"/>
          <p:cNvSpPr/>
          <p:nvPr/>
        </p:nvSpPr>
        <p:spPr>
          <a:xfrm>
            <a:off x="0" y="6548578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</p:spTree>
    <p:extLst>
      <p:ext uri="{BB962C8B-B14F-4D97-AF65-F5344CB8AC3E}">
        <p14:creationId xmlns:p14="http://schemas.microsoft.com/office/powerpoint/2010/main" val="248874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 </a:t>
                </a:r>
                <a:r>
                  <a:rPr lang="el-GR" b="1" dirty="0" smtClean="0"/>
                  <a:t>Δειγματοληψία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/>
                  <a:t> </a:t>
                </a:r>
                <a:r>
                  <a:rPr lang="el-GR" dirty="0" smtClean="0"/>
                  <a:t>Παράδειγμα:</a:t>
                </a:r>
              </a:p>
              <a:p>
                <a:pPr>
                  <a:buClrTx/>
                  <a:buSzPct val="120000"/>
                  <a:buFont typeface="Courier New" panose="02070309020205020404" pitchFamily="49" charset="0"/>
                  <a:buChar char="o"/>
                </a:pPr>
                <a:r>
                  <a:rPr lang="el-GR" dirty="0"/>
                  <a:t> </a:t>
                </a:r>
                <a:r>
                  <a:rPr lang="el-GR" dirty="0" smtClean="0"/>
                  <a:t>Έστω το σήμα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l-GR" dirty="0" smtClean="0"/>
                  <a:t>με </a:t>
                </a:r>
                <a:r>
                  <a:rPr lang="el-GR" dirty="0" err="1" smtClean="0"/>
                  <a:t>μετασχ</a:t>
                </a:r>
                <a:r>
                  <a:rPr lang="el-GR" dirty="0" smtClean="0"/>
                  <a:t>. </a:t>
                </a:r>
                <a:r>
                  <a:rPr lang="en-US" dirty="0" smtClean="0"/>
                  <a:t>Fourier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, </a:t>
                </a:r>
                <a:r>
                  <a:rPr lang="el-GR" dirty="0" smtClean="0"/>
                  <a:t>ο οποίος έχει μη μηδενικές τιμές στο διάστημα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 smtClean="0"/>
                  <a:t>. </a:t>
                </a:r>
                <a:r>
                  <a:rPr lang="el-GR" dirty="0" smtClean="0"/>
                  <a:t>Βρείτε το ρυθμό </a:t>
                </a:r>
                <a:r>
                  <a:rPr lang="en-US" dirty="0" smtClean="0"/>
                  <a:t>Nyquist </a:t>
                </a:r>
                <a:r>
                  <a:rPr lang="el-GR" dirty="0" smtClean="0"/>
                  <a:t>για τα παρακάτω σήματα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  <a:blipFill rotWithShape="0">
                <a:blip r:embed="rId3"/>
                <a:stretch>
                  <a:fillRect l="-1973" t="-1760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b="74414"/>
          <a:stretch/>
        </p:blipFill>
        <p:spPr>
          <a:xfrm>
            <a:off x="87282" y="1895839"/>
            <a:ext cx="2518671" cy="8322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26993" b="46271"/>
          <a:stretch/>
        </p:blipFill>
        <p:spPr>
          <a:xfrm>
            <a:off x="2605953" y="1895839"/>
            <a:ext cx="2484793" cy="8580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t="56262" r="38429"/>
          <a:stretch/>
        </p:blipFill>
        <p:spPr>
          <a:xfrm>
            <a:off x="6431779" y="1895839"/>
            <a:ext cx="1349413" cy="123804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12573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  <p:sp>
        <p:nvSpPr>
          <p:cNvPr id="12" name="Rectangle 11"/>
          <p:cNvSpPr/>
          <p:nvPr/>
        </p:nvSpPr>
        <p:spPr>
          <a:xfrm>
            <a:off x="0" y="6548578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</p:spTree>
    <p:extLst>
      <p:ext uri="{BB962C8B-B14F-4D97-AF65-F5344CB8AC3E}">
        <p14:creationId xmlns:p14="http://schemas.microsoft.com/office/powerpoint/2010/main" val="405705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82" y="355371"/>
            <a:ext cx="8959042" cy="6236617"/>
          </a:xfrm>
        </p:spPr>
        <p:txBody>
          <a:bodyPr>
            <a:normAutofit/>
          </a:bodyPr>
          <a:lstStyle/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n-US" b="1" dirty="0" smtClean="0"/>
              <a:t> </a:t>
            </a:r>
            <a:r>
              <a:rPr lang="el-GR" b="1" dirty="0" smtClean="0"/>
              <a:t>Δειγματοληψία</a:t>
            </a:r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dirty="0"/>
              <a:t> </a:t>
            </a:r>
            <a:r>
              <a:rPr lang="el-GR" dirty="0" smtClean="0"/>
              <a:t>Παράδειγμα:</a:t>
            </a:r>
            <a:endParaRPr lang="en-US" dirty="0" smtClean="0"/>
          </a:p>
          <a:p>
            <a:pPr>
              <a:buClrTx/>
              <a:buSzPct val="120000"/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l-GR" dirty="0" smtClean="0"/>
              <a:t>Βρείτε το ρυθμό </a:t>
            </a:r>
            <a:r>
              <a:rPr lang="en-US" dirty="0" smtClean="0"/>
              <a:t>Nyquist </a:t>
            </a:r>
            <a:r>
              <a:rPr lang="el-GR" dirty="0" smtClean="0"/>
              <a:t>για τα σήματα</a:t>
            </a:r>
          </a:p>
          <a:p>
            <a:pPr marL="0" indent="0">
              <a:buClrTx/>
              <a:buSzPct val="120000"/>
              <a:buNone/>
            </a:pPr>
            <a:endParaRPr lang="el-GR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42902" b="80058"/>
          <a:stretch/>
        </p:blipFill>
        <p:spPr>
          <a:xfrm>
            <a:off x="201582" y="1696196"/>
            <a:ext cx="1537585" cy="3244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24856" r="32089" b="53706"/>
          <a:stretch/>
        </p:blipFill>
        <p:spPr>
          <a:xfrm>
            <a:off x="1826449" y="1687940"/>
            <a:ext cx="1627218" cy="3103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53485" b="23710"/>
          <a:stretch/>
        </p:blipFill>
        <p:spPr>
          <a:xfrm>
            <a:off x="3540949" y="1687940"/>
            <a:ext cx="2576671" cy="3550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t="77427" r="10378" b="736"/>
          <a:stretch/>
        </p:blipFill>
        <p:spPr>
          <a:xfrm>
            <a:off x="6204902" y="1658917"/>
            <a:ext cx="2286261" cy="33655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212573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  <p:sp>
        <p:nvSpPr>
          <p:cNvPr id="14" name="Rectangle 13"/>
          <p:cNvSpPr/>
          <p:nvPr/>
        </p:nvSpPr>
        <p:spPr>
          <a:xfrm>
            <a:off x="0" y="6548578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</p:spTree>
    <p:extLst>
      <p:ext uri="{BB962C8B-B14F-4D97-AF65-F5344CB8AC3E}">
        <p14:creationId xmlns:p14="http://schemas.microsoft.com/office/powerpoint/2010/main" val="7182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 </a:t>
                </a:r>
                <a:r>
                  <a:rPr lang="el-GR" b="1" dirty="0" smtClean="0"/>
                  <a:t>Δειγματοληψία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/>
                  <a:t> </a:t>
                </a:r>
                <a:r>
                  <a:rPr lang="el-GR" dirty="0" smtClean="0"/>
                  <a:t>Πρακτικά προβλήματα:</a:t>
                </a:r>
                <a:endParaRPr lang="en-US" dirty="0" smtClean="0"/>
              </a:p>
              <a:p>
                <a:pPr marL="0" indent="0">
                  <a:buClrTx/>
                  <a:buSzPct val="120000"/>
                  <a:buNone/>
                </a:pPr>
                <a:endParaRPr lang="el-GR" sz="300" dirty="0" smtClean="0"/>
              </a:p>
              <a:p>
                <a:pPr marL="457200" indent="-457200">
                  <a:buClrTx/>
                  <a:buSzPct val="120000"/>
                  <a:buFont typeface="+mj-lt"/>
                  <a:buAutoNum type="arabicPeriod"/>
                </a:pPr>
                <a:r>
                  <a:rPr lang="el-GR" u="sng" dirty="0"/>
                  <a:t>Κανένα</a:t>
                </a:r>
                <a:r>
                  <a:rPr lang="el-GR" dirty="0"/>
                  <a:t> πραγματικό σήμα δεν είναι βασικής ζώνης</a:t>
                </a:r>
              </a:p>
              <a:p>
                <a:pPr marL="749808" lvl="1" indent="-457200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/>
                  <a:t>Αφού ένα πεπερασμένης ζώνης συχνοτήτων σήμα πρέπει να είναι άπειρης διάρκειας στο χρόνο</a:t>
                </a:r>
                <a:r>
                  <a:rPr lang="el-GR" dirty="0" smtClean="0"/>
                  <a:t>!</a:t>
                </a:r>
                <a:endParaRPr lang="en-US" dirty="0" smtClean="0"/>
              </a:p>
              <a:p>
                <a:pPr marL="749808" lvl="1" indent="-457200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Εφαρμόζουμε ένα χαμηλοπερατό φίλτρο για να μετατρέψουμε το φάσμα του σήματος σε βασικής ζώνης</a:t>
                </a:r>
                <a:endParaRPr lang="en-US" dirty="0" smtClean="0"/>
              </a:p>
              <a:p>
                <a:pPr marL="457200" indent="-457200">
                  <a:buClrTx/>
                  <a:buSzPct val="120000"/>
                  <a:buFont typeface="+mj-lt"/>
                  <a:buAutoNum type="arabicPeriod"/>
                </a:pPr>
                <a:r>
                  <a:rPr lang="el-GR" dirty="0" smtClean="0"/>
                  <a:t> Οι συναρτήσεις Δέλτα δεν υπάρχουν στην πράξη</a:t>
                </a:r>
              </a:p>
              <a:p>
                <a:pPr marL="749808" lvl="1" indent="-457200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Μπορούν να προσεγγιστούν από στενούς τετραγωνικούς παλμούς</a:t>
                </a:r>
                <a:endParaRPr lang="en-US" dirty="0" smtClean="0"/>
              </a:p>
              <a:p>
                <a:pPr marL="932688" lvl="2" indent="-457200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sz="1600" b="1" dirty="0" smtClean="0"/>
                  <a:t>Φυσική Δειγματοληψία </a:t>
                </a:r>
              </a:p>
              <a:p>
                <a:pPr marL="932688" lvl="2" indent="-457200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sz="1600" b="1" dirty="0"/>
                  <a:t>Δειγματοληψία με διατήρηση </a:t>
                </a:r>
                <a:r>
                  <a:rPr lang="el-GR" sz="1600" b="1" dirty="0" smtClean="0"/>
                  <a:t>τιμής</a:t>
                </a:r>
                <a:endParaRPr lang="el-GR" dirty="0" smtClean="0"/>
              </a:p>
              <a:p>
                <a:pPr marL="457200" indent="-457200">
                  <a:buClrTx/>
                  <a:buSzPct val="120000"/>
                  <a:buFont typeface="+mj-lt"/>
                  <a:buAutoNum type="arabicPeriod"/>
                </a:pPr>
                <a:r>
                  <a:rPr lang="el-GR" dirty="0" smtClean="0"/>
                  <a:t>Το χαμηλοπερατό φίλτρο που αποκόπτει το βασικό φάσμα δεν μπορεί να υλοποιηθεί (ιδανικό φίλτρο)</a:t>
                </a:r>
              </a:p>
              <a:p>
                <a:pPr marL="749808" lvl="1" indent="-457200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Ούτε η κρουστική του απόκριση (συνάρτηση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sinc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</m:oMath>
                </a14:m>
                <a:r>
                  <a:rPr lang="en-US" dirty="0" smtClean="0"/>
                  <a:t>)</a:t>
                </a:r>
                <a:r>
                  <a:rPr lang="el-GR" dirty="0" smtClean="0"/>
                  <a:t>, αφού είναι άπειρης διάρκειας και μη αιτιατή!</a:t>
                </a:r>
              </a:p>
              <a:p>
                <a:pPr marL="749808" lvl="1" indent="-457200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Μπορεί να προσεγγιστεί από μη ιδανικά φίλτρα</a:t>
                </a:r>
                <a:endParaRPr lang="en-US" dirty="0" smtClean="0"/>
              </a:p>
              <a:p>
                <a:pPr marL="932688" lvl="2" indent="-457200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Από κρουστικές αποκρίσεις πεπερασμένης διάρκειας και αιτιατές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  <a:blipFill rotWithShape="0">
                <a:blip r:embed="rId3"/>
                <a:stretch>
                  <a:fillRect l="-2109" t="-1760" r="-952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0" y="212573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  <p:sp>
        <p:nvSpPr>
          <p:cNvPr id="7" name="Rectangle 6"/>
          <p:cNvSpPr/>
          <p:nvPr/>
        </p:nvSpPr>
        <p:spPr>
          <a:xfrm>
            <a:off x="0" y="6548578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</p:spTree>
    <p:extLst>
      <p:ext uri="{BB962C8B-B14F-4D97-AF65-F5344CB8AC3E}">
        <p14:creationId xmlns:p14="http://schemas.microsoft.com/office/powerpoint/2010/main" val="128883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 </a:t>
                </a:r>
                <a:r>
                  <a:rPr lang="el-GR" b="1" dirty="0" smtClean="0"/>
                  <a:t>Δειγματοληψία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/>
                  <a:t> </a:t>
                </a:r>
                <a:r>
                  <a:rPr lang="el-GR" sz="1800" dirty="0" smtClean="0"/>
                  <a:t>Ιδανικό φίλτρο</a:t>
                </a:r>
                <a:endParaRPr lang="en-US" sz="1800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0" indent="0">
                  <a:buClrTx/>
                  <a:buSzPct val="120000"/>
                  <a:buNone/>
                </a:pPr>
                <a:endParaRPr lang="en-US" sz="1000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sz="100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sz="1800" dirty="0" smtClean="0"/>
                  <a:t> Το μετατοπίζουμε προς τα δεξιά κατά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l-GR" sz="1800" dirty="0" smtClean="0"/>
                  <a:t> έτσι ώστε η περισσότερη ενέργειά του να βρίσκεται στις θετικές χρονικές στιγμές</a:t>
                </a:r>
                <a:endParaRPr lang="en-US" sz="18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  <a:blipFill rotWithShape="0">
                <a:blip r:embed="rId3"/>
                <a:stretch>
                  <a:fillRect l="-1905" t="-1760" r="-408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169" y="335626"/>
            <a:ext cx="7982812" cy="27401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483" y="3620876"/>
            <a:ext cx="8124450" cy="29394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00644" y="2066306"/>
            <a:ext cx="451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…</a:t>
            </a:r>
            <a:endParaRPr lang="el-GR" sz="24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03378" y="2066306"/>
            <a:ext cx="451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…</a:t>
            </a:r>
            <a:endParaRPr lang="el-GR" sz="2400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8490" y="5116286"/>
            <a:ext cx="451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…</a:t>
            </a:r>
            <a:endParaRPr lang="el-GR" sz="2400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52760" y="5116285"/>
            <a:ext cx="451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…</a:t>
            </a:r>
            <a:endParaRPr lang="el-GR" sz="2400"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212573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  <p:sp>
        <p:nvSpPr>
          <p:cNvPr id="16" name="Rectangle 15"/>
          <p:cNvSpPr/>
          <p:nvPr/>
        </p:nvSpPr>
        <p:spPr>
          <a:xfrm>
            <a:off x="0" y="6548578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</p:spTree>
    <p:extLst>
      <p:ext uri="{BB962C8B-B14F-4D97-AF65-F5344CB8AC3E}">
        <p14:creationId xmlns:p14="http://schemas.microsoft.com/office/powerpoint/2010/main" val="364902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</p:spPr>
            <p:txBody>
              <a:bodyPr>
                <a:normAutofit fontScale="92500"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 </a:t>
                </a:r>
                <a:r>
                  <a:rPr lang="el-GR" b="1" dirty="0" smtClean="0"/>
                  <a:t>Δειγματοληψία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/>
                  <a:t> </a:t>
                </a:r>
                <a:r>
                  <a:rPr lang="el-GR" dirty="0" smtClean="0"/>
                  <a:t>Ακόμα και μετά τη μετατόπιση, ένα τμήμα της κρουστικής απόκρισης είναι μη αιτιατό</a:t>
                </a:r>
                <a:endParaRPr lang="en-US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Εφαρμόζουμε ένα χρονικό παράθυρο διάρκειας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l-GR" dirty="0" smtClean="0"/>
                  <a:t>για να αποκόψουμε ένα τμήμα της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/>
                  <a:t> </a:t>
                </a:r>
                <a:r>
                  <a:rPr lang="el-GR" dirty="0" smtClean="0"/>
                  <a:t>Ο </a:t>
                </a:r>
                <a:r>
                  <a:rPr lang="el-GR" dirty="0" err="1" smtClean="0"/>
                  <a:t>Μετασχ</a:t>
                </a:r>
                <a:r>
                  <a:rPr lang="el-GR" dirty="0" smtClean="0"/>
                  <a:t>. </a:t>
                </a:r>
                <a:r>
                  <a:rPr lang="en-US" dirty="0" smtClean="0"/>
                  <a:t>Fourier </a:t>
                </a:r>
                <a:r>
                  <a:rPr lang="el-GR" dirty="0" smtClean="0"/>
                  <a:t>του μη ιδανικού φίλτρου θα είναι </a:t>
                </a: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rect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den>
                          </m:f>
                        </m:e>
                      </m:d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sinc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𝑓𝐿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l-GR" dirty="0" smtClean="0"/>
                  <a:t>μικρό: σφάλμα στην προσέγγιση μεγάλο, αλλά εύκολα και γρήγορα πραγματοποιήσιμο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l-GR" dirty="0" smtClean="0"/>
                  <a:t>μεγάλο: σφάλμα στην προσέγγιση μικρό, αλλά «αργό» στην πραγματοποίηση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  <a:blipFill rotWithShape="0">
                <a:blip r:embed="rId3"/>
                <a:stretch>
                  <a:fillRect l="-1837" t="-1662" r="-1293" b="-1760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382" y="1075473"/>
            <a:ext cx="9035671" cy="318040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12573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  <p:sp>
        <p:nvSpPr>
          <p:cNvPr id="7" name="Rectangle 6"/>
          <p:cNvSpPr/>
          <p:nvPr/>
        </p:nvSpPr>
        <p:spPr>
          <a:xfrm>
            <a:off x="0" y="6548578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</p:spTree>
    <p:extLst>
      <p:ext uri="{BB962C8B-B14F-4D97-AF65-F5344CB8AC3E}">
        <p14:creationId xmlns:p14="http://schemas.microsoft.com/office/powerpoint/2010/main" val="227641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55371"/>
                <a:ext cx="4557480" cy="6236617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 </a:t>
                </a:r>
                <a:r>
                  <a:rPr lang="el-GR" b="1" dirty="0" smtClean="0"/>
                  <a:t>Φυσική Δειγματοληψία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Αντί για συναρτήσεις Δέλτα</a:t>
                </a:r>
                <a:r>
                  <a:rPr lang="en-US" dirty="0" smtClean="0"/>
                  <a:t>, </a:t>
                </a:r>
                <a:r>
                  <a:rPr lang="el-GR" dirty="0" smtClean="0"/>
                  <a:t>μια σειρά από τετραγωνικούς παλμούς διάρκειας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rect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l-GR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ClrTx/>
                  <a:buSzPct val="120000"/>
                  <a:buNone/>
                </a:pPr>
                <a:r>
                  <a:rPr lang="el-GR" dirty="0" smtClean="0">
                    <a:ea typeface="Cambria Math" panose="02040503050406030204" pitchFamily="18" charset="0"/>
                  </a:rPr>
                  <a:t>με </a:t>
                </a:r>
                <a:r>
                  <a:rPr lang="el-GR" dirty="0" err="1" smtClean="0">
                    <a:ea typeface="Cambria Math" panose="02040503050406030204" pitchFamily="18" charset="0"/>
                  </a:rPr>
                  <a:t>μετασχ</a:t>
                </a:r>
                <a:r>
                  <a:rPr lang="el-GR" dirty="0" smtClean="0">
                    <a:ea typeface="Cambria Math" panose="02040503050406030204" pitchFamily="18" charset="0"/>
                  </a:rPr>
                  <a:t>. </a:t>
                </a:r>
                <a:r>
                  <a:rPr lang="en-US" dirty="0" smtClean="0">
                    <a:ea typeface="Cambria Math" panose="02040503050406030204" pitchFamily="18" charset="0"/>
                  </a:rPr>
                  <a:t>Fourier</a:t>
                </a:r>
                <a:br>
                  <a:rPr lang="en-US" dirty="0" smtClean="0">
                    <a:ea typeface="Cambria Math" panose="02040503050406030204" pitchFamily="18" charset="0"/>
                  </a:rPr>
                </a:br>
                <a:r>
                  <a:rPr lang="el-GR" b="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/>
                </a:r>
                <a:br>
                  <a:rPr lang="el-GR" b="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sinc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𝑓𝐷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𝑓𝐷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:r>
                  <a:rPr lang="el-GR" dirty="0" smtClean="0"/>
                  <a:t>Η συνάρτηση δειγματοληψίας θα είναι 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l-GR" dirty="0" smtClean="0"/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  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:r>
                  <a:rPr lang="el-GR" dirty="0" smtClean="0"/>
                  <a:t>Το διπλανό σχήμα δείχνει τη νέα αυτή συνάρτηση δειγματοληψίας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55371"/>
                <a:ext cx="4557480" cy="6236617"/>
              </a:xfrm>
              <a:blipFill rotWithShape="0">
                <a:blip r:embed="rId3"/>
                <a:stretch>
                  <a:fillRect l="-3743" t="-1760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b="62993"/>
          <a:stretch/>
        </p:blipFill>
        <p:spPr>
          <a:xfrm>
            <a:off x="4507575" y="351632"/>
            <a:ext cx="4499238" cy="2289968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595499" y="4558991"/>
            <a:ext cx="4450826" cy="2002390"/>
            <a:chOff x="66676" y="5195441"/>
            <a:chExt cx="2732805" cy="136332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150" r="69792" b="24548"/>
            <a:stretch/>
          </p:blipFill>
          <p:spPr>
            <a:xfrm>
              <a:off x="66676" y="5195441"/>
              <a:ext cx="2732805" cy="136332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599600" y="5623372"/>
                  <a:ext cx="493577" cy="18291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6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sub>
                        </m:sSub>
                        <m:r>
                          <a:rPr lang="en-US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l-GR" sz="16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600" y="5623372"/>
                  <a:ext cx="493577" cy="18291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22727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42" r="70028" b="48810"/>
          <a:stretch/>
        </p:blipFill>
        <p:spPr>
          <a:xfrm>
            <a:off x="4595498" y="2815446"/>
            <a:ext cx="4390241" cy="1862063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106008" y="5003277"/>
            <a:ext cx="237392" cy="1668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106008" y="4387553"/>
            <a:ext cx="410359" cy="5676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212573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  <p:sp>
        <p:nvSpPr>
          <p:cNvPr id="15" name="Rectangle 14"/>
          <p:cNvSpPr/>
          <p:nvPr/>
        </p:nvSpPr>
        <p:spPr>
          <a:xfrm>
            <a:off x="0" y="6548578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</p:spTree>
    <p:extLst>
      <p:ext uri="{BB962C8B-B14F-4D97-AF65-F5344CB8AC3E}">
        <p14:creationId xmlns:p14="http://schemas.microsoft.com/office/powerpoint/2010/main" val="276932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 </a:t>
                </a:r>
                <a:r>
                  <a:rPr lang="el-GR" b="1" dirty="0" smtClean="0"/>
                  <a:t>Φυσική Δειγματοληψία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sz="1800" dirty="0" smtClean="0"/>
                  <a:t> Η συνάρτηση δειγματοληψίας θα έχει </a:t>
                </a:r>
                <a:r>
                  <a:rPr lang="el-GR" sz="1800" dirty="0" err="1" smtClean="0"/>
                  <a:t>μετασχ</a:t>
                </a:r>
                <a:r>
                  <a:rPr lang="el-GR" sz="1800" dirty="0" smtClean="0"/>
                  <a:t>. </a:t>
                </a:r>
                <a:r>
                  <a:rPr lang="en-US" sz="1800" dirty="0" smtClean="0"/>
                  <a:t>Fourier</a:t>
                </a:r>
                <a:r>
                  <a:rPr lang="en-US" sz="400" dirty="0"/>
                  <a:t/>
                </a:r>
                <a:br>
                  <a:rPr lang="en-US" sz="400" dirty="0"/>
                </a:br>
                <a:r>
                  <a:rPr lang="en-US" dirty="0" smtClean="0"/>
                  <a:t/>
                </a:r>
                <a:br>
                  <a:rPr lang="en-US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l-GR" sz="100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/>
                  <a:t> </a:t>
                </a:r>
                <a:r>
                  <a:rPr lang="el-GR" sz="1800" dirty="0" smtClean="0"/>
                  <a:t>Το παρακάτω σχήμα δείχνει τη συνάρτηση δειγματοληψίας στους δυο χώρους</a:t>
                </a:r>
                <a:endParaRPr lang="en-US" sz="18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  <a:blipFill rotWithShape="0">
                <a:blip r:embed="rId3"/>
                <a:stretch>
                  <a:fillRect l="-1905" t="-1760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/>
          <p:cNvGrpSpPr/>
          <p:nvPr/>
        </p:nvGrpSpPr>
        <p:grpSpPr>
          <a:xfrm>
            <a:off x="66675" y="2590688"/>
            <a:ext cx="9046324" cy="1418604"/>
            <a:chOff x="515082" y="3226797"/>
            <a:chExt cx="9046324" cy="1433500"/>
          </a:xfrm>
        </p:grpSpPr>
        <p:grpSp>
          <p:nvGrpSpPr>
            <p:cNvPr id="43" name="Group 42"/>
            <p:cNvGrpSpPr/>
            <p:nvPr/>
          </p:nvGrpSpPr>
          <p:grpSpPr>
            <a:xfrm>
              <a:off x="515082" y="3226797"/>
              <a:ext cx="9046324" cy="1433500"/>
              <a:chOff x="515082" y="3226797"/>
              <a:chExt cx="9046324" cy="1433500"/>
            </a:xfrm>
          </p:grpSpPr>
          <p:pic>
            <p:nvPicPr>
              <p:cNvPr id="41" name="Picture 40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7215" b="48596"/>
              <a:stretch/>
            </p:blipFill>
            <p:spPr>
              <a:xfrm>
                <a:off x="515082" y="3245122"/>
                <a:ext cx="9046324" cy="1415175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1419427" y="3226797"/>
                <a:ext cx="622802" cy="950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6500188" y="3245122"/>
              <a:ext cx="3061218" cy="643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>
                <a:solidFill>
                  <a:prstClr val="white"/>
                </a:solidFill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66676" y="5195441"/>
            <a:ext cx="9046324" cy="1363324"/>
            <a:chOff x="66676" y="5195441"/>
            <a:chExt cx="9046324" cy="1363324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150" b="24548"/>
            <a:stretch/>
          </p:blipFill>
          <p:spPr>
            <a:xfrm>
              <a:off x="66676" y="5195441"/>
              <a:ext cx="9046324" cy="136332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599600" y="5623372"/>
                  <a:ext cx="493577" cy="18199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2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2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sub>
                        </m:sSub>
                        <m:r>
                          <a:rPr lang="en-US" sz="1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l-GR" sz="12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600" y="5623372"/>
                  <a:ext cx="493577" cy="18199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3704" b="-43333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" name="Group 54"/>
          <p:cNvGrpSpPr/>
          <p:nvPr/>
        </p:nvGrpSpPr>
        <p:grpSpPr>
          <a:xfrm>
            <a:off x="88583" y="4045196"/>
            <a:ext cx="9024416" cy="1168834"/>
            <a:chOff x="88583" y="4045196"/>
            <a:chExt cx="9024416" cy="1168834"/>
          </a:xfrm>
        </p:grpSpPr>
        <p:grpSp>
          <p:nvGrpSpPr>
            <p:cNvPr id="51" name="Group 50"/>
            <p:cNvGrpSpPr/>
            <p:nvPr/>
          </p:nvGrpSpPr>
          <p:grpSpPr>
            <a:xfrm>
              <a:off x="88583" y="4062045"/>
              <a:ext cx="9024416" cy="1151985"/>
              <a:chOff x="88583" y="4053061"/>
              <a:chExt cx="9024416" cy="1151985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88583" y="4053061"/>
                <a:ext cx="9024416" cy="1151985"/>
                <a:chOff x="88583" y="4053061"/>
                <a:chExt cx="9024416" cy="1151985"/>
              </a:xfrm>
            </p:grpSpPr>
            <p:grpSp>
              <p:nvGrpSpPr>
                <p:cNvPr id="40" name="Group 39"/>
                <p:cNvGrpSpPr/>
                <p:nvPr/>
              </p:nvGrpSpPr>
              <p:grpSpPr>
                <a:xfrm>
                  <a:off x="88583" y="4053061"/>
                  <a:ext cx="9024416" cy="1151985"/>
                  <a:chOff x="88583" y="3947396"/>
                  <a:chExt cx="9024416" cy="1275235"/>
                </a:xfrm>
              </p:grpSpPr>
              <p:grpSp>
                <p:nvGrpSpPr>
                  <p:cNvPr id="35" name="Group 34"/>
                  <p:cNvGrpSpPr/>
                  <p:nvPr/>
                </p:nvGrpSpPr>
                <p:grpSpPr>
                  <a:xfrm>
                    <a:off x="88583" y="3947396"/>
                    <a:ext cx="9024416" cy="1275235"/>
                    <a:chOff x="88583" y="3947396"/>
                    <a:chExt cx="9024416" cy="1275235"/>
                  </a:xfrm>
                </p:grpSpPr>
                <p:grpSp>
                  <p:nvGrpSpPr>
                    <p:cNvPr id="9" name="Group 8"/>
                    <p:cNvGrpSpPr/>
                    <p:nvPr/>
                  </p:nvGrpSpPr>
                  <p:grpSpPr>
                    <a:xfrm>
                      <a:off x="88583" y="3947396"/>
                      <a:ext cx="9024416" cy="1275235"/>
                      <a:chOff x="2229736" y="303888"/>
                      <a:chExt cx="9024416" cy="1275235"/>
                    </a:xfrm>
                  </p:grpSpPr>
                  <p:pic>
                    <p:nvPicPr>
                      <p:cNvPr id="15" name="Picture 14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7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3809" t="29767" b="49393"/>
                      <a:stretch/>
                    </p:blipFill>
                    <p:spPr>
                      <a:xfrm>
                        <a:off x="5296986" y="303888"/>
                        <a:ext cx="5957166" cy="1236006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6" name="Group 15"/>
                      <p:cNvGrpSpPr/>
                      <p:nvPr/>
                    </p:nvGrpSpPr>
                    <p:grpSpPr>
                      <a:xfrm>
                        <a:off x="2229736" y="304717"/>
                        <a:ext cx="3010479" cy="1274406"/>
                        <a:chOff x="66829" y="3204232"/>
                        <a:chExt cx="3010479" cy="1274406"/>
                      </a:xfrm>
                    </p:grpSpPr>
                    <p:pic>
                      <p:nvPicPr>
                        <p:cNvPr id="17" name="Picture 16"/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7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29842" r="66550" b="48810"/>
                        <a:stretch/>
                      </p:blipFill>
                      <p:spPr>
                        <a:xfrm>
                          <a:off x="66829" y="3212544"/>
                          <a:ext cx="3010479" cy="1266094"/>
                        </a:xfrm>
                        <a:prstGeom prst="rect">
                          <a:avLst/>
                        </a:prstGeom>
                      </p:spPr>
                    </p:pic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8" name="TextBox 17"/>
                            <p:cNvSpPr txBox="1"/>
                            <p:nvPr/>
                          </p:nvSpPr>
                          <p:spPr>
                            <a:xfrm>
                              <a:off x="1445354" y="3204232"/>
                              <a:ext cx="493577" cy="201465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</p:spPr>
                          <p:txBody>
                            <a:bodyPr wrap="squar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12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120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en-US" sz="12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2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2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oMath>
                                </m:oMathPara>
                              </a14:m>
                              <a:endParaRPr lang="el-GR" sz="1200" dirty="0">
                                <a:solidFill>
                                  <a:srgbClr val="000000"/>
                                </a:solidFill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8" name="TextBox 17"/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1445354" y="3204232"/>
                              <a:ext cx="493577" cy="201465"/>
                            </a:xfrm>
                            <a:prstGeom prst="rect">
                              <a:avLst/>
                            </a:prstGeom>
                            <a:blipFill rotWithShape="0">
                              <a:blip r:embed="rId8"/>
                              <a:stretch>
                                <a:fillRect l="-1235" r="-2469" b="-43333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l-GR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</p:grpSp>
                <p:cxnSp>
                  <p:nvCxnSpPr>
                    <p:cNvPr id="28" name="Straight Arrow Connector 27"/>
                    <p:cNvCxnSpPr/>
                    <p:nvPr/>
                  </p:nvCxnSpPr>
                  <p:spPr>
                    <a:xfrm flipV="1">
                      <a:off x="5501645" y="4450080"/>
                      <a:ext cx="7620" cy="502920"/>
                    </a:xfrm>
                    <a:prstGeom prst="straightConnector1">
                      <a:avLst/>
                    </a:prstGeom>
                    <a:ln>
                      <a:solidFill>
                        <a:srgbClr val="FF0000"/>
                      </a:solidFill>
                      <a:tailEnd type="stealt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" name="Straight Arrow Connector 28"/>
                    <p:cNvCxnSpPr/>
                    <p:nvPr/>
                  </p:nvCxnSpPr>
                  <p:spPr>
                    <a:xfrm flipV="1">
                      <a:off x="6889652" y="4454900"/>
                      <a:ext cx="7620" cy="502920"/>
                    </a:xfrm>
                    <a:prstGeom prst="straightConnector1">
                      <a:avLst/>
                    </a:prstGeom>
                    <a:ln>
                      <a:solidFill>
                        <a:srgbClr val="FF0000"/>
                      </a:solidFill>
                      <a:tailEnd type="stealt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" name="Straight Arrow Connector 29"/>
                    <p:cNvCxnSpPr/>
                    <p:nvPr/>
                  </p:nvCxnSpPr>
                  <p:spPr>
                    <a:xfrm flipV="1">
                      <a:off x="8361445" y="4458652"/>
                      <a:ext cx="6985" cy="508638"/>
                    </a:xfrm>
                    <a:prstGeom prst="straightConnector1">
                      <a:avLst/>
                    </a:prstGeom>
                    <a:ln>
                      <a:solidFill>
                        <a:srgbClr val="FF0000"/>
                      </a:solidFill>
                      <a:tailEnd type="stealt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" name="Straight Arrow Connector 30"/>
                    <p:cNvCxnSpPr/>
                    <p:nvPr/>
                  </p:nvCxnSpPr>
                  <p:spPr>
                    <a:xfrm flipV="1">
                      <a:off x="7648777" y="4461511"/>
                      <a:ext cx="7620" cy="502920"/>
                    </a:xfrm>
                    <a:prstGeom prst="straightConnector1">
                      <a:avLst/>
                    </a:prstGeom>
                    <a:ln>
                      <a:solidFill>
                        <a:srgbClr val="FF0000"/>
                      </a:solidFill>
                      <a:tailEnd type="stealt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" name="Straight Arrow Connector 32"/>
                    <p:cNvCxnSpPr/>
                    <p:nvPr/>
                  </p:nvCxnSpPr>
                  <p:spPr>
                    <a:xfrm flipV="1">
                      <a:off x="4789612" y="4439602"/>
                      <a:ext cx="6985" cy="508638"/>
                    </a:xfrm>
                    <a:prstGeom prst="straightConnector1">
                      <a:avLst/>
                    </a:prstGeom>
                    <a:ln>
                      <a:solidFill>
                        <a:srgbClr val="FF0000"/>
                      </a:solidFill>
                      <a:tailEnd type="stealt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6" name="TextBox 35"/>
                      <p:cNvSpPr txBox="1"/>
                      <p:nvPr/>
                    </p:nvSpPr>
                    <p:spPr>
                      <a:xfrm>
                        <a:off x="6820584" y="4971746"/>
                        <a:ext cx="153375" cy="184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 smtClean="0">
                          <a:solidFill>
                            <a:srgbClr val="00000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6" name="TextBox 3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820584" y="4971746"/>
                        <a:ext cx="153375" cy="184666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 l="-36000" t="-3571" r="-16000" b="-428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l-G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7" name="TextBox 36"/>
                      <p:cNvSpPr txBox="1"/>
                      <p:nvPr/>
                    </p:nvSpPr>
                    <p:spPr>
                      <a:xfrm>
                        <a:off x="5312292" y="4966740"/>
                        <a:ext cx="268792" cy="184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 smtClean="0">
                          <a:solidFill>
                            <a:srgbClr val="00000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7" name="TextBox 3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12292" y="4966740"/>
                        <a:ext cx="268792" cy="184666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 l="-2222" t="-3571" r="-6667" b="-428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l-G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38" name="Rectangle 37"/>
                  <p:cNvSpPr/>
                  <p:nvPr/>
                </p:nvSpPr>
                <p:spPr>
                  <a:xfrm>
                    <a:off x="4106008" y="4989330"/>
                    <a:ext cx="237392" cy="18466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l-GR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" name="Rectangle 38"/>
                  <p:cNvSpPr/>
                  <p:nvPr/>
                </p:nvSpPr>
                <p:spPr>
                  <a:xfrm>
                    <a:off x="7970150" y="4991477"/>
                    <a:ext cx="237392" cy="18466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l-GR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46" name="Rectangle 45"/>
                <p:cNvSpPr/>
                <p:nvPr/>
              </p:nvSpPr>
              <p:spPr>
                <a:xfrm>
                  <a:off x="4106008" y="4378569"/>
                  <a:ext cx="410359" cy="56763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>
                  <a:off x="7871023" y="4379328"/>
                  <a:ext cx="410359" cy="56763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50" name="Straight Arrow Connector 49"/>
              <p:cNvCxnSpPr/>
              <p:nvPr/>
            </p:nvCxnSpPr>
            <p:spPr>
              <a:xfrm flipV="1">
                <a:off x="4080913" y="4507161"/>
                <a:ext cx="6985" cy="45947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6253055" y="4045196"/>
                  <a:ext cx="493577" cy="2014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20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2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12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sub>
                        </m:sSub>
                        <m:r>
                          <a:rPr lang="en-US" sz="1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l-GR" sz="12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3055" y="4045196"/>
                  <a:ext cx="493577" cy="20146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235" t="-3030" r="-4938" b="-27273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Rectangle 41"/>
          <p:cNvSpPr/>
          <p:nvPr/>
        </p:nvSpPr>
        <p:spPr>
          <a:xfrm>
            <a:off x="0" y="212573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  <p:sp>
        <p:nvSpPr>
          <p:cNvPr id="47" name="Rectangle 46"/>
          <p:cNvSpPr/>
          <p:nvPr/>
        </p:nvSpPr>
        <p:spPr>
          <a:xfrm>
            <a:off x="0" y="6548578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</p:spTree>
    <p:extLst>
      <p:ext uri="{BB962C8B-B14F-4D97-AF65-F5344CB8AC3E}">
        <p14:creationId xmlns:p14="http://schemas.microsoft.com/office/powerpoint/2010/main" val="204853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82" y="355371"/>
            <a:ext cx="8959042" cy="6236617"/>
          </a:xfrm>
        </p:spPr>
        <p:txBody>
          <a:bodyPr>
            <a:normAutofit/>
          </a:bodyPr>
          <a:lstStyle/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n-US" b="1" dirty="0" smtClean="0"/>
              <a:t> </a:t>
            </a:r>
            <a:r>
              <a:rPr lang="el-GR" b="1" dirty="0" smtClean="0"/>
              <a:t>Φυσική Δειγματοληψία</a:t>
            </a:r>
          </a:p>
          <a:p>
            <a:pPr marL="0" indent="0">
              <a:buClrTx/>
              <a:buSzPct val="120000"/>
              <a:buNone/>
            </a:pPr>
            <a:endParaRPr lang="el-GR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35"/>
          <a:stretch/>
        </p:blipFill>
        <p:spPr>
          <a:xfrm>
            <a:off x="-15587" y="653232"/>
            <a:ext cx="9159587" cy="16151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91" b="47799"/>
          <a:stretch/>
        </p:blipFill>
        <p:spPr>
          <a:xfrm>
            <a:off x="-15587" y="2127738"/>
            <a:ext cx="9159587" cy="16177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66" r="67137"/>
          <a:stretch/>
        </p:blipFill>
        <p:spPr>
          <a:xfrm>
            <a:off x="-7794" y="5119130"/>
            <a:ext cx="3004994" cy="1409482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-15587" y="3736731"/>
            <a:ext cx="9159587" cy="1397977"/>
            <a:chOff x="-15587" y="3736731"/>
            <a:chExt cx="9159587" cy="139797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052" b="24349"/>
            <a:stretch/>
          </p:blipFill>
          <p:spPr>
            <a:xfrm>
              <a:off x="-15587" y="3736731"/>
              <a:ext cx="9159587" cy="139797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546846" y="4179113"/>
                  <a:ext cx="493577" cy="18199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2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2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sub>
                        </m:sSub>
                        <m:r>
                          <a:rPr lang="en-US" sz="1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l-GR" sz="12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846" y="4179113"/>
                  <a:ext cx="493577" cy="18199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235" t="-3448" r="-2469" b="-44828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7" t="76166"/>
          <a:stretch/>
        </p:blipFill>
        <p:spPr>
          <a:xfrm>
            <a:off x="3060700" y="5119130"/>
            <a:ext cx="6075506" cy="140948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212573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  <p:sp>
        <p:nvSpPr>
          <p:cNvPr id="19" name="Rectangle 18"/>
          <p:cNvSpPr/>
          <p:nvPr/>
        </p:nvSpPr>
        <p:spPr>
          <a:xfrm>
            <a:off x="0" y="6548578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</p:spTree>
    <p:extLst>
      <p:ext uri="{BB962C8B-B14F-4D97-AF65-F5344CB8AC3E}">
        <p14:creationId xmlns:p14="http://schemas.microsoft.com/office/powerpoint/2010/main" val="159528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1" y="355371"/>
                <a:ext cx="5539795" cy="6236617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 </a:t>
                </a:r>
                <a:r>
                  <a:rPr lang="el-GR" b="1" dirty="0" smtClean="0"/>
                  <a:t>Δειγματοληψία</a:t>
                </a:r>
                <a:r>
                  <a:rPr lang="en-US" b="1" dirty="0" smtClean="0"/>
                  <a:t> </a:t>
                </a:r>
                <a:r>
                  <a:rPr lang="el-GR" b="1" dirty="0" smtClean="0"/>
                  <a:t>με διατήρηση τιμής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Πολλές φορές προτιμάται η σειρά παλμών να διατηρεί σταθερό το πλάτος κάθε παλμού  σύμφωνα με τη χρονική στιγμή της δειγματοληψίας</a:t>
                </a:r>
                <a:br>
                  <a:rPr lang="el-GR" dirty="0" smtClean="0"/>
                </a:br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0" dirty="0" smtClean="0">
                    <a:ea typeface="Cambria Math" panose="02040503050406030204" pitchFamily="18" charset="0"/>
                  </a:rPr>
                  <a:t> Μαθηματικά, η διαδικασία αυτή αναπαρίσταται από </a:t>
                </a:r>
                <a:r>
                  <a:rPr lang="el-GR" dirty="0" smtClean="0">
                    <a:ea typeface="Cambria Math" panose="02040503050406030204" pitchFamily="18" charset="0"/>
                  </a:rPr>
                  <a:t>μια</a:t>
                </a:r>
                <a:r>
                  <a:rPr lang="el-GR" b="0" dirty="0" smtClean="0">
                    <a:ea typeface="Cambria Math" panose="02040503050406030204" pitchFamily="18" charset="0"/>
                  </a:rPr>
                  <a:t> εναλλαγή των πράξεων της φυσικής δειγματοληψίας</a:t>
                </a:r>
                <a:br>
                  <a:rPr lang="el-GR" b="0" dirty="0" smtClean="0">
                    <a:ea typeface="Cambria Math" panose="02040503050406030204" pitchFamily="18" charset="0"/>
                  </a:rPr>
                </a:br>
                <a:endParaRPr lang="el-GR" b="0" dirty="0" smtClean="0">
                  <a:ea typeface="Cambria Math" panose="02040503050406030204" pitchFamily="18" charset="0"/>
                </a:endParaRP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Στη φυσική δειγματοληψία είχαμε</a:t>
                </a:r>
                <a:r>
                  <a:rPr lang="el-GR" sz="200" dirty="0" smtClean="0"/>
                  <a:t/>
                </a:r>
                <a:br>
                  <a:rPr lang="el-GR" sz="200" dirty="0" smtClean="0"/>
                </a:br>
                <a:r>
                  <a:rPr lang="el-GR" i="1" dirty="0" smtClean="0">
                    <a:latin typeface="Cambria Math" panose="02040503050406030204" pitchFamily="18" charset="0"/>
                  </a:rPr>
                  <a:t/>
                </a:r>
                <a:br>
                  <a:rPr lang="el-GR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l-GR" dirty="0" smtClean="0"/>
              </a:p>
              <a:p>
                <a:pPr marL="0" indent="0">
                  <a:buClrTx/>
                  <a:buSzPct val="120000"/>
                  <a:buNone/>
                </a:pPr>
                <a:r>
                  <a:rPr lang="el-GR" dirty="0" smtClean="0"/>
                  <a:t>ενώ τώρα 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𝑠h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r>
                  <a:rPr lang="el-GR" dirty="0" smtClean="0"/>
                  <a:t/>
                </a:r>
                <a:br>
                  <a:rPr lang="el-GR" dirty="0" smtClean="0"/>
                </a:br>
                <a:endParaRPr lang="en-US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:r>
                  <a:rPr lang="el-GR" dirty="0" smtClean="0"/>
                  <a:t>Το διπλανό σχήμα δείχνει τη νέα</a:t>
                </a:r>
                <a:r>
                  <a:rPr lang="en-US" dirty="0" smtClean="0"/>
                  <a:t> </a:t>
                </a:r>
                <a:r>
                  <a:rPr lang="el-GR" dirty="0" smtClean="0"/>
                  <a:t>διαδικασία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1" y="355371"/>
                <a:ext cx="5539795" cy="6236617"/>
              </a:xfrm>
              <a:blipFill rotWithShape="0">
                <a:blip r:embed="rId3"/>
                <a:stretch>
                  <a:fillRect l="-3080" t="-1760" r="-1760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b="62993"/>
          <a:stretch/>
        </p:blipFill>
        <p:spPr>
          <a:xfrm>
            <a:off x="5725811" y="643294"/>
            <a:ext cx="3184695" cy="1620907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725811" y="2783624"/>
            <a:ext cx="3184695" cy="1559776"/>
            <a:chOff x="5725811" y="2783624"/>
            <a:chExt cx="3184695" cy="155977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856" r="69767" b="49184"/>
            <a:stretch/>
          </p:blipFill>
          <p:spPr>
            <a:xfrm>
              <a:off x="5725811" y="2783624"/>
              <a:ext cx="3184695" cy="155977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6270638" y="3218314"/>
                  <a:ext cx="613739" cy="268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6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sub>
                        </m:sSub>
                        <m:r>
                          <a:rPr lang="en-US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l-GR" sz="16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0638" y="3218314"/>
                  <a:ext cx="613739" cy="26866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4000" r="-7000" b="-22727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5725811" y="4619890"/>
            <a:ext cx="3256033" cy="1673792"/>
            <a:chOff x="5725811" y="4619890"/>
            <a:chExt cx="3256033" cy="167379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012" r="69904"/>
            <a:stretch/>
          </p:blipFill>
          <p:spPr>
            <a:xfrm>
              <a:off x="5725811" y="4619890"/>
              <a:ext cx="3256033" cy="16737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6390800" y="5183796"/>
                  <a:ext cx="493577" cy="18199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2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2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sub>
                        </m:sSub>
                        <m:r>
                          <a:rPr lang="en-US" sz="1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l-GR" sz="12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0800" y="5183796"/>
                  <a:ext cx="493577" cy="18199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3704" b="-43333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Rectangle 16"/>
          <p:cNvSpPr/>
          <p:nvPr/>
        </p:nvSpPr>
        <p:spPr>
          <a:xfrm>
            <a:off x="0" y="212573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  <p:sp>
        <p:nvSpPr>
          <p:cNvPr id="18" name="Rectangle 17"/>
          <p:cNvSpPr/>
          <p:nvPr/>
        </p:nvSpPr>
        <p:spPr>
          <a:xfrm>
            <a:off x="0" y="6548578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</p:spTree>
    <p:extLst>
      <p:ext uri="{BB962C8B-B14F-4D97-AF65-F5344CB8AC3E}">
        <p14:creationId xmlns:p14="http://schemas.microsoft.com/office/powerpoint/2010/main" val="108216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55371"/>
                <a:ext cx="8959042" cy="6400797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 </a:t>
                </a:r>
                <a:r>
                  <a:rPr lang="el-GR" b="1" dirty="0" smtClean="0"/>
                  <a:t>Δειγματοληψία</a:t>
                </a:r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sz="100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/>
                  <a:t> </a:t>
                </a:r>
                <a:r>
                  <a:rPr lang="el-GR" dirty="0" smtClean="0"/>
                  <a:t>Θέλουμε να αποθηκεύσουμε ένα σήμα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l-GR" sz="100" dirty="0" smtClean="0"/>
                  <a:t>          </a:t>
                </a:r>
                <a:r>
                  <a:rPr lang="en-US" sz="100" dirty="0" smtClean="0"/>
                  <a:t> </a:t>
                </a:r>
                <a:r>
                  <a:rPr lang="el-GR" sz="100" dirty="0" smtClean="0"/>
                  <a:t>      </a:t>
                </a:r>
                <a:r>
                  <a:rPr lang="el-GR" dirty="0" smtClean="0"/>
                  <a:t>σε έναν Η/Υ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/>
                  <a:t> </a:t>
                </a:r>
                <a:r>
                  <a:rPr lang="el-GR" dirty="0" smtClean="0"/>
                  <a:t>Προφανώς δεν μπορούμε να αποθηκεύσουμε τις </a:t>
                </a:r>
                <a:r>
                  <a:rPr lang="el-GR" i="1" dirty="0" smtClean="0"/>
                  <a:t>άπειρες</a:t>
                </a:r>
                <a:r>
                  <a:rPr lang="el-GR" dirty="0" smtClean="0"/>
                  <a:t> τιμές του</a:t>
                </a:r>
                <a:endParaRPr lang="en-US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Ακόμα κι αν αυτό είναι μη μηδενικό σε ένα πεπερασμένο χρονικό διάστημα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/>
                  <a:t> </a:t>
                </a:r>
                <a:r>
                  <a:rPr lang="el-GR" dirty="0" smtClean="0"/>
                  <a:t>Πρέπει να πάρουμε μερικά </a:t>
                </a:r>
                <a:r>
                  <a:rPr lang="el-GR" b="1" dirty="0" smtClean="0"/>
                  <a:t>δείγματα</a:t>
                </a:r>
                <a:r>
                  <a:rPr lang="el-GR" dirty="0" smtClean="0"/>
                  <a:t> του σήματος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00" dirty="0" smtClean="0"/>
                  <a:t> 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sz="1900" dirty="0" smtClean="0"/>
                  <a:t>Τιμές: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−20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l-GR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62.7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900" dirty="0" smtClean="0"/>
                  <a:t> </a:t>
                </a:r>
                <a:r>
                  <a:rPr lang="el-GR" sz="1900" dirty="0" err="1" smtClean="0"/>
                  <a:t>κ.ο.κ</a:t>
                </a:r>
                <a:r>
                  <a:rPr lang="en-US" sz="100" dirty="0" smtClean="0"/>
                  <a:t> </a:t>
                </a:r>
                <a:endParaRPr lang="el-GR" sz="100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sz="100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Τα δείγματα αυτά θέλουμε να είναι ικανά να μας δώσουν πίσω ξανά </a:t>
                </a:r>
                <a:r>
                  <a:rPr lang="el-GR" b="1" i="1" dirty="0" smtClean="0"/>
                  <a:t>ακριβώς</a:t>
                </a:r>
                <a:r>
                  <a:rPr lang="el-GR" dirty="0" smtClean="0"/>
                  <a:t> το σήμα συνεχούς χρόνου</a:t>
                </a:r>
                <a:endParaRPr lang="en-US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sz="100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sz="2100" b="1" dirty="0"/>
                  <a:t> </a:t>
                </a:r>
                <a:r>
                  <a:rPr lang="el-GR" sz="2100" b="1" dirty="0" smtClean="0"/>
                  <a:t>Ερώτημα</a:t>
                </a:r>
                <a:r>
                  <a:rPr lang="en-US" sz="2100" b="1" dirty="0" smtClean="0"/>
                  <a:t> I</a:t>
                </a:r>
                <a:r>
                  <a:rPr lang="el-GR" sz="2100" dirty="0" smtClean="0"/>
                  <a:t>: </a:t>
                </a:r>
                <a:r>
                  <a:rPr lang="el-GR" sz="2100" i="1" dirty="0" smtClean="0"/>
                  <a:t>ποιες</a:t>
                </a:r>
                <a:r>
                  <a:rPr lang="el-GR" sz="2100" dirty="0" smtClean="0"/>
                  <a:t> τιμές πρέπει να πάρουμε;</a:t>
                </a:r>
                <a:endParaRPr lang="en-US" sz="2100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sz="1900" dirty="0" smtClean="0"/>
                  <a:t>Όποιες θέλουμε? Κάποιες συγκεκριμένες? Έχει σημασία?</a:t>
                </a:r>
                <a:endParaRPr lang="el-GR" sz="600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sz="2100" b="1" dirty="0"/>
                  <a:t> </a:t>
                </a:r>
                <a:r>
                  <a:rPr lang="el-GR" sz="2100" b="1" dirty="0" smtClean="0"/>
                  <a:t>Ερώτημα ΙΙ</a:t>
                </a:r>
                <a:r>
                  <a:rPr lang="el-GR" sz="2100" dirty="0" smtClean="0"/>
                  <a:t>: </a:t>
                </a:r>
                <a:r>
                  <a:rPr lang="el-GR" sz="2100" i="1" dirty="0" smtClean="0"/>
                  <a:t>πόσο</a:t>
                </a:r>
                <a:r>
                  <a:rPr lang="el-GR" sz="2100" dirty="0" smtClean="0"/>
                  <a:t> </a:t>
                </a:r>
                <a:r>
                  <a:rPr lang="el-GR" sz="2100" i="1" dirty="0" smtClean="0"/>
                  <a:t>συχνά</a:t>
                </a:r>
                <a:r>
                  <a:rPr lang="el-GR" sz="2100" dirty="0" smtClean="0"/>
                  <a:t> πρέπει να τις πάρουμε;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sz="1900" dirty="0" smtClean="0"/>
                  <a:t>Μια τιμή-δείγμα κάθε δευτερόλεπτο? Πιο συχνά? Λιγότερο συχνά? Έχει σημασία?</a:t>
                </a:r>
                <a:endParaRPr lang="en-US" sz="1900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Ας υποθέσουμε ότι θα δειγματοληπτήσουμε </a:t>
                </a:r>
                <a:r>
                  <a:rPr lang="el-GR" b="1" i="1" dirty="0" smtClean="0">
                    <a:solidFill>
                      <a:srgbClr val="FF0000"/>
                    </a:solidFill>
                  </a:rPr>
                  <a:t>ομοιόμορφα</a:t>
                </a:r>
                <a:r>
                  <a:rPr lang="en-US" dirty="0" smtClean="0"/>
                  <a:t> </a:t>
                </a:r>
                <a:r>
                  <a:rPr lang="el-GR" dirty="0" smtClean="0"/>
                  <a:t>και ότι το σήμα μας είναι σήμα </a:t>
                </a:r>
                <a:r>
                  <a:rPr lang="el-GR" b="1" i="1" dirty="0" smtClean="0">
                    <a:solidFill>
                      <a:srgbClr val="0070C0"/>
                    </a:solidFill>
                  </a:rPr>
                  <a:t>βασικής ζώνης (</a:t>
                </a:r>
                <a:r>
                  <a:rPr lang="en-US" b="1" i="1" dirty="0" smtClean="0">
                    <a:solidFill>
                      <a:srgbClr val="0070C0"/>
                    </a:solidFill>
                  </a:rPr>
                  <a:t>baseband signal)</a:t>
                </a:r>
                <a:endParaRPr lang="el-GR" b="1" i="1" dirty="0" smtClean="0">
                  <a:solidFill>
                    <a:srgbClr val="0070C0"/>
                  </a:solidFill>
                </a:endParaRP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Δηλ. </a:t>
                </a:r>
                <a:r>
                  <a:rPr lang="el-GR" dirty="0" smtClean="0">
                    <a:solidFill>
                      <a:srgbClr val="FF0000"/>
                    </a:solidFill>
                  </a:rPr>
                  <a:t>με σταθερή χρονική απόσταση μεταξύ των δειγμάτων</a:t>
                </a:r>
                <a:r>
                  <a:rPr lang="en-US" dirty="0" smtClean="0"/>
                  <a:t> </a:t>
                </a:r>
                <a:r>
                  <a:rPr lang="el-GR" dirty="0" smtClean="0"/>
                  <a:t>και θεωρώντας ότι </a:t>
                </a:r>
                <a:r>
                  <a:rPr lang="el-GR" dirty="0" smtClean="0">
                    <a:solidFill>
                      <a:srgbClr val="0070C0"/>
                    </a:solidFill>
                  </a:rPr>
                  <a:t>ο </a:t>
                </a:r>
                <a:r>
                  <a:rPr lang="el-GR" dirty="0" err="1" smtClean="0">
                    <a:solidFill>
                      <a:srgbClr val="0070C0"/>
                    </a:solidFill>
                  </a:rPr>
                  <a:t>μετασχ</a:t>
                </a:r>
                <a:r>
                  <a:rPr lang="el-GR" dirty="0" smtClean="0">
                    <a:solidFill>
                      <a:srgbClr val="0070C0"/>
                    </a:solidFill>
                  </a:rPr>
                  <a:t>.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Fourier </a:t>
                </a:r>
                <a:r>
                  <a:rPr lang="el-GR" dirty="0" smtClean="0">
                    <a:solidFill>
                      <a:srgbClr val="0070C0"/>
                    </a:solidFill>
                  </a:rPr>
                  <a:t>του σήματος είναι μη μηδενικός γύρω από ένα πεπερασμένο διάστημα συχνοτήτων που περιλαμβάνει το μηδέν, π.χ.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≠0,  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∈[−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l-G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55371"/>
                <a:ext cx="8959042" cy="6400797"/>
              </a:xfrm>
              <a:blipFill rotWithShape="0">
                <a:blip r:embed="rId3"/>
                <a:stretch>
                  <a:fillRect l="-1837" t="-1905" r="-680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0" y="212573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  <p:sp>
        <p:nvSpPr>
          <p:cNvPr id="7" name="Rectangle 6"/>
          <p:cNvSpPr/>
          <p:nvPr/>
        </p:nvSpPr>
        <p:spPr>
          <a:xfrm>
            <a:off x="0" y="6548578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</p:spTree>
    <p:extLst>
      <p:ext uri="{BB962C8B-B14F-4D97-AF65-F5344CB8AC3E}">
        <p14:creationId xmlns:p14="http://schemas.microsoft.com/office/powerpoint/2010/main" val="196694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82" y="355371"/>
            <a:ext cx="8959042" cy="6236617"/>
          </a:xfrm>
        </p:spPr>
        <p:txBody>
          <a:bodyPr>
            <a:normAutofit/>
          </a:bodyPr>
          <a:lstStyle/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b="1" dirty="0" smtClean="0"/>
              <a:t> Δειγματοληψία με διατήρηση τιμής</a:t>
            </a:r>
          </a:p>
          <a:p>
            <a:pPr marL="0" indent="0">
              <a:buClrTx/>
              <a:buSzPct val="120000"/>
              <a:buNone/>
            </a:pPr>
            <a:endParaRPr lang="el-GR" dirty="0" smtClean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44"/>
          <a:stretch/>
        </p:blipFill>
        <p:spPr>
          <a:xfrm>
            <a:off x="0" y="652029"/>
            <a:ext cx="9144000" cy="164276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65" b="23839"/>
          <a:stretch/>
        </p:blipFill>
        <p:spPr>
          <a:xfrm>
            <a:off x="0" y="3657599"/>
            <a:ext cx="9144000" cy="1485901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0" y="2294791"/>
            <a:ext cx="9144000" cy="1354017"/>
            <a:chOff x="0" y="2294791"/>
            <a:chExt cx="9144000" cy="135401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856" b="49184"/>
            <a:stretch/>
          </p:blipFill>
          <p:spPr>
            <a:xfrm>
              <a:off x="0" y="2294791"/>
              <a:ext cx="9144000" cy="135401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390538" y="2652756"/>
                  <a:ext cx="613739" cy="26866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6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sub>
                        </m:sSub>
                        <m:r>
                          <a:rPr lang="en-US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l-GR" sz="16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538" y="2652756"/>
                  <a:ext cx="613739" cy="26866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960" r="-6931" b="-25000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0" y="5134707"/>
            <a:ext cx="9144000" cy="1414685"/>
            <a:chOff x="0" y="5134707"/>
            <a:chExt cx="9144000" cy="1414685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012"/>
            <a:stretch/>
          </p:blipFill>
          <p:spPr>
            <a:xfrm>
              <a:off x="0" y="5134707"/>
              <a:ext cx="9144000" cy="141468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48664" y="5588000"/>
                  <a:ext cx="555613" cy="2014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2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2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sub>
                        </m:sSub>
                        <m:r>
                          <a:rPr lang="en-US" sz="1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l-GR" sz="12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664" y="5588000"/>
                  <a:ext cx="555613" cy="2014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3030" b="-27273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Rectangle 13"/>
          <p:cNvSpPr/>
          <p:nvPr/>
        </p:nvSpPr>
        <p:spPr>
          <a:xfrm>
            <a:off x="0" y="212573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  <p:sp>
        <p:nvSpPr>
          <p:cNvPr id="20" name="Rectangle 19"/>
          <p:cNvSpPr/>
          <p:nvPr/>
        </p:nvSpPr>
        <p:spPr>
          <a:xfrm>
            <a:off x="0" y="6548578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</p:spTree>
    <p:extLst>
      <p:ext uri="{BB962C8B-B14F-4D97-AF65-F5344CB8AC3E}">
        <p14:creationId xmlns:p14="http://schemas.microsoft.com/office/powerpoint/2010/main" val="210305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83" y="346019"/>
            <a:ext cx="8959040" cy="6154535"/>
          </a:xfrm>
        </p:spPr>
        <p:txBody>
          <a:bodyPr>
            <a:normAutofit/>
          </a:bodyPr>
          <a:lstStyle/>
          <a:p>
            <a:pPr marL="0" indent="0" algn="ctr">
              <a:buClrTx/>
              <a:buSzPct val="120000"/>
              <a:buNone/>
            </a:pPr>
            <a:endParaRPr lang="el-GR" sz="5400" b="1" dirty="0"/>
          </a:p>
          <a:p>
            <a:pPr marL="0" indent="0" algn="ctr">
              <a:buClrTx/>
              <a:buSzPct val="120000"/>
              <a:buNone/>
            </a:pPr>
            <a:r>
              <a:rPr lang="el-GR" sz="5400" b="1" dirty="0" smtClean="0">
                <a:ln w="22225">
                  <a:solidFill>
                    <a:srgbClr val="00B0F0"/>
                  </a:solidFill>
                  <a:prstDash val="solid"/>
                </a:ln>
                <a:solidFill>
                  <a:schemeClr val="bg2">
                    <a:lumMod val="90000"/>
                  </a:schemeClr>
                </a:solidFill>
              </a:rPr>
              <a:t>ΤΕΛΟΣ ΔΙΑΛΕΞΗΣ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705100"/>
            <a:ext cx="5042707" cy="2448997"/>
          </a:xfrm>
          <a:prstGeom prst="ellipse">
            <a:avLst/>
          </a:prstGeom>
          <a:ln w="63500" cap="rnd">
            <a:solidFill>
              <a:srgbClr val="FF0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ctangle 6"/>
          <p:cNvSpPr/>
          <p:nvPr/>
        </p:nvSpPr>
        <p:spPr>
          <a:xfrm>
            <a:off x="0" y="212573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  <p:sp>
        <p:nvSpPr>
          <p:cNvPr id="8" name="Rectangle 7"/>
          <p:cNvSpPr/>
          <p:nvPr/>
        </p:nvSpPr>
        <p:spPr>
          <a:xfrm>
            <a:off x="0" y="6548578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</p:spTree>
    <p:extLst>
      <p:ext uri="{BB962C8B-B14F-4D97-AF65-F5344CB8AC3E}">
        <p14:creationId xmlns:p14="http://schemas.microsoft.com/office/powerpoint/2010/main" val="217168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83" y="346019"/>
            <a:ext cx="8959040" cy="6154535"/>
          </a:xfrm>
        </p:spPr>
        <p:txBody>
          <a:bodyPr>
            <a:normAutofit/>
          </a:bodyPr>
          <a:lstStyle/>
          <a:p>
            <a:pPr>
              <a:buClrTx/>
              <a:buSzPct val="120000"/>
              <a:buFont typeface="Wingdings" panose="05000000000000000000" pitchFamily="2" charset="2"/>
              <a:buChar char="q"/>
            </a:pPr>
            <a:r>
              <a:rPr lang="el-GR" sz="3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l-GR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Οι διαφάνειες αυτές διατίθενται </a:t>
            </a:r>
            <a:r>
              <a:rPr lang="el-GR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με άδεια </a:t>
            </a:r>
            <a:r>
              <a:rPr lang="el-GR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Creative</a:t>
            </a:r>
            <a:r>
              <a:rPr lang="el-GR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l-GR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Commons</a:t>
            </a:r>
            <a:r>
              <a:rPr lang="el-GR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Αναφορά Δημιουργού-Μη Εμπορική Χρήση 4.0 Διεθνές. </a:t>
            </a:r>
            <a:endParaRPr lang="el-GR" sz="28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ClrTx/>
              <a:buSzPct val="120000"/>
              <a:buNone/>
            </a:pPr>
            <a:endParaRPr lang="en-US" sz="5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buClrTx/>
              <a:buSzPct val="120000"/>
              <a:buFont typeface="Wingdings" panose="05000000000000000000" pitchFamily="2" charset="2"/>
              <a:buChar char="q"/>
            </a:pPr>
            <a:r>
              <a:rPr lang="el-GR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Οι διαφάνειες αυτές συνοδεύουν το σύγγραμμα «Επεξεργασία Σήματος Συνεχούς και Διακριτού Χρόνου: μια πρώτη εισαγωγή», εκδόσεις </a:t>
            </a:r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Gutenberg</a:t>
            </a:r>
            <a:r>
              <a:rPr lang="el-GR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ISBN: 978-960-01-2042-4</a:t>
            </a:r>
            <a:endParaRPr lang="el-GR" sz="2800" dirty="0">
              <a:ln w="0"/>
              <a:solidFill>
                <a:schemeClr val="tx1"/>
              </a:solidFill>
            </a:endParaRPr>
          </a:p>
          <a:p>
            <a:pPr marL="0" indent="0">
              <a:buClrTx/>
              <a:buSzPct val="120000"/>
              <a:buNone/>
            </a:pPr>
            <a:endParaRPr lang="el-GR" sz="5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buClrTx/>
              <a:buSzPct val="120000"/>
              <a:buFont typeface="Wingdings" panose="05000000000000000000" pitchFamily="2" charset="2"/>
              <a:buChar char="q"/>
            </a:pPr>
            <a:r>
              <a:rPr lang="el-GR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Για </a:t>
            </a:r>
            <a:r>
              <a:rPr lang="el-GR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να δείτε ένα αντίγραφο αυτής της άδειας, επισκεφθείτε το </a:t>
            </a:r>
            <a:endParaRPr lang="el-GR" sz="28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 algn="ctr">
              <a:buClrTx/>
              <a:buSzPct val="120000"/>
              <a:buNone/>
            </a:pPr>
            <a:r>
              <a:rPr lang="el-GR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</a:t>
            </a:r>
            <a:r>
              <a:rPr lang="el-GR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://creativecommons.org/licenses/by-nc/4.0</a:t>
            </a:r>
            <a:r>
              <a:rPr lang="el-GR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endParaRPr lang="en-US" sz="28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150" y="5385392"/>
            <a:ext cx="3187305" cy="111516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44185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605795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14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 </a:t>
                </a:r>
                <a:r>
                  <a:rPr lang="el-GR" b="1" dirty="0" smtClean="0"/>
                  <a:t>Δειγματοληψία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1" dirty="0" smtClean="0"/>
                  <a:t> </a:t>
                </a:r>
                <a:r>
                  <a:rPr lang="el-GR" dirty="0" smtClean="0"/>
                  <a:t>Έστω ένα σήμα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 smtClean="0"/>
                  <a:t> </a:t>
                </a:r>
                <a:r>
                  <a:rPr lang="el-GR" dirty="0" smtClean="0"/>
                  <a:t>και ο </a:t>
                </a:r>
                <a:r>
                  <a:rPr lang="el-GR" dirty="0" err="1" smtClean="0"/>
                  <a:t>μετασχ</a:t>
                </a:r>
                <a:r>
                  <a:rPr lang="el-GR" dirty="0" smtClean="0"/>
                  <a:t>. </a:t>
                </a:r>
                <a:r>
                  <a:rPr lang="en-US" dirty="0" smtClean="0"/>
                  <a:t>Fourier </a:t>
                </a:r>
                <a:r>
                  <a:rPr lang="el-GR" dirty="0" smtClean="0"/>
                  <a:t>του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dirty="0" smtClean="0"/>
                  <a:t> </a:t>
                </a:r>
                <a:r>
                  <a:rPr lang="el-GR" dirty="0" smtClean="0"/>
                  <a:t>όπως στο σχήμα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Για να «τραβήξουμε» δείγματα από το σήμα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l-GR" dirty="0" smtClean="0"/>
                  <a:t>, μπορούμε να εκμεταλλευτούμε τη δειγματοληπτική ιδιότητα της συνάρτησης Δέλτα 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:r>
                  <a:rPr lang="el-GR" dirty="0" smtClean="0"/>
                  <a:t>Ας ορίσουμε μια </a:t>
                </a:r>
                <a:r>
                  <a:rPr lang="el-GR" b="1" dirty="0" smtClean="0"/>
                  <a:t>συνάρτηση δειγματοληψίας με περίοδο δειγματοληψίας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en-US" b="1" dirty="0" smtClean="0"/>
                  <a:t/>
                </a:r>
                <a:br>
                  <a:rPr lang="en-US" b="1" dirty="0" smtClean="0"/>
                </a:br>
                <a:endParaRPr lang="el-GR" b="1" dirty="0" smtClean="0"/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Η </a:t>
                </a:r>
                <a:r>
                  <a:rPr lang="el-GR" b="1" dirty="0" smtClean="0"/>
                  <a:t>συχνότητα δειγματοληψίας </a:t>
                </a:r>
                <a:r>
                  <a:rPr lang="el-GR" dirty="0" smtClean="0"/>
                  <a:t>είναι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endParaRPr lang="en-US" b="1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  <a:blipFill rotWithShape="0">
                <a:blip r:embed="rId3"/>
                <a:stretch>
                  <a:fillRect l="-1905" t="-1760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1105196" y="1343658"/>
            <a:ext cx="6266665" cy="1525604"/>
            <a:chOff x="459450" y="1173536"/>
            <a:chExt cx="6266665" cy="152560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450" y="1217258"/>
              <a:ext cx="6266665" cy="14818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881187" y="1175001"/>
                  <a:ext cx="418384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l-GR" sz="16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1187" y="1175001"/>
                  <a:ext cx="418384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7353" r="-17647" b="-32500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5048615" y="1173536"/>
                  <a:ext cx="472694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l-GR" sz="16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8615" y="1173536"/>
                  <a:ext cx="472694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8974" r="-14103" b="-31707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Rounded Rectangle 12"/>
          <p:cNvSpPr/>
          <p:nvPr/>
        </p:nvSpPr>
        <p:spPr>
          <a:xfrm>
            <a:off x="4643680" y="2621888"/>
            <a:ext cx="1968135" cy="332657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Arc 13"/>
          <p:cNvSpPr/>
          <p:nvPr/>
        </p:nvSpPr>
        <p:spPr>
          <a:xfrm rot="16200000">
            <a:off x="6556138" y="2075567"/>
            <a:ext cx="1055077" cy="1160585"/>
          </a:xfrm>
          <a:prstGeom prst="arc">
            <a:avLst/>
          </a:pr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TextBox 14"/>
          <p:cNvSpPr txBox="1"/>
          <p:nvPr/>
        </p:nvSpPr>
        <p:spPr>
          <a:xfrm>
            <a:off x="7083676" y="1827447"/>
            <a:ext cx="1735009" cy="578882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l-GR" sz="1400" dirty="0" smtClean="0"/>
              <a:t>Σήμα βασικής ζώνης</a:t>
            </a:r>
          </a:p>
          <a:p>
            <a:r>
              <a:rPr lang="el-GR" sz="1400" dirty="0" smtClean="0"/>
              <a:t>(</a:t>
            </a:r>
            <a:r>
              <a:rPr lang="en-US" sz="1400" dirty="0" smtClean="0"/>
              <a:t>baseband signal)</a:t>
            </a:r>
            <a:endParaRPr lang="el-GR" sz="1400" dirty="0"/>
          </a:p>
        </p:txBody>
      </p:sp>
      <p:sp>
        <p:nvSpPr>
          <p:cNvPr id="16" name="Rectangle 15"/>
          <p:cNvSpPr/>
          <p:nvPr/>
        </p:nvSpPr>
        <p:spPr>
          <a:xfrm>
            <a:off x="0" y="212573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  <p:sp>
        <p:nvSpPr>
          <p:cNvPr id="17" name="Rectangle 16"/>
          <p:cNvSpPr/>
          <p:nvPr/>
        </p:nvSpPr>
        <p:spPr>
          <a:xfrm>
            <a:off x="0" y="6548578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</p:spTree>
    <p:extLst>
      <p:ext uri="{BB962C8B-B14F-4D97-AF65-F5344CB8AC3E}">
        <p14:creationId xmlns:p14="http://schemas.microsoft.com/office/powerpoint/2010/main" val="382213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 </a:t>
                </a:r>
                <a:r>
                  <a:rPr lang="el-GR" b="1" dirty="0" smtClean="0"/>
                  <a:t>Δειγματοληψία</a:t>
                </a:r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 smtClean="0"/>
              </a:p>
              <a:p>
                <a:pPr marL="0" indent="0">
                  <a:buClrTx/>
                  <a:buSzPct val="120000"/>
                  <a:buNone/>
                </a:pPr>
                <a:endParaRPr lang="en-US" dirty="0" smtClean="0"/>
              </a:p>
              <a:p>
                <a:pPr marL="0" indent="0">
                  <a:buClrTx/>
                  <a:buSzPct val="120000"/>
                  <a:buNone/>
                </a:pPr>
                <a:endParaRPr lang="en-US" dirty="0"/>
              </a:p>
              <a:p>
                <a:pPr marL="0" indent="0">
                  <a:buClrTx/>
                  <a:buSzPct val="120000"/>
                  <a:buNone/>
                </a:pPr>
                <a:r>
                  <a:rPr lang="el-GR" sz="900" dirty="0" smtClean="0"/>
                  <a:t/>
                </a:r>
                <a:br>
                  <a:rPr lang="el-GR" sz="900" dirty="0" smtClean="0"/>
                </a:br>
                <a:r>
                  <a:rPr lang="el-GR" sz="900" dirty="0" smtClean="0"/>
                  <a:t/>
                </a:r>
                <a:br>
                  <a:rPr lang="el-GR" sz="900" dirty="0" smtClean="0"/>
                </a:br>
                <a:r>
                  <a:rPr lang="el-GR" sz="900" dirty="0" smtClean="0"/>
                  <a:t/>
                </a:r>
                <a:br>
                  <a:rPr lang="el-GR" sz="900" dirty="0" smtClean="0"/>
                </a:br>
                <a:endParaRPr lang="en-US" sz="900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:r>
                  <a:rPr lang="el-GR" dirty="0" smtClean="0"/>
                  <a:t>Το γινόμενο της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l-GR" dirty="0" smtClean="0"/>
                  <a:t> με το σήμα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l-GR" dirty="0" smtClean="0"/>
                  <a:t> θα δώσει </a:t>
                </a:r>
                <a:br>
                  <a:rPr lang="el-GR" dirty="0" smtClean="0"/>
                </a:br>
                <a:r>
                  <a:rPr lang="el-GR" dirty="0" smtClean="0"/>
                  <a:t>μια σειρά από συναρτήσεις Δέλτα με </a:t>
                </a:r>
                <a:br>
                  <a:rPr lang="el-GR" dirty="0" smtClean="0"/>
                </a:br>
                <a:r>
                  <a:rPr lang="el-GR" i="1" dirty="0" smtClean="0"/>
                  <a:t>μη μοναδιαίους </a:t>
                </a:r>
                <a:r>
                  <a:rPr lang="el-GR" dirty="0" smtClean="0"/>
                  <a:t>συντελεστές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Συναρτήσεις δέλτα που η επιφάνειά τους έχει </a:t>
                </a:r>
                <a:br>
                  <a:rPr lang="el-GR" dirty="0" smtClean="0"/>
                </a:br>
                <a:r>
                  <a:rPr lang="el-GR" dirty="0" smtClean="0"/>
                  <a:t>αλλάξει με βάση το σήμα </a:t>
                </a:r>
                <a:endParaRPr lang="en-US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Τα δείγματα απέχουν χρόνο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l-GR" dirty="0" smtClean="0"/>
                  <a:t>μεταξύ τους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Ας υποθέσουμε ότι αυτή η τιμή είναι «αρκετά </a:t>
                </a:r>
                <a:br>
                  <a:rPr lang="el-GR" dirty="0" smtClean="0"/>
                </a:br>
                <a:r>
                  <a:rPr lang="el-GR" dirty="0" smtClean="0"/>
                  <a:t>μικρή»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Οπότε 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l-GR" dirty="0" smtClean="0"/>
                  <a:t>«αρκετά μεγάλη»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  <a:blipFill rotWithShape="0">
                <a:blip r:embed="rId3"/>
                <a:stretch>
                  <a:fillRect l="-1905" t="-1760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/>
          <p:cNvGrpSpPr/>
          <p:nvPr/>
        </p:nvGrpSpPr>
        <p:grpSpPr>
          <a:xfrm>
            <a:off x="87282" y="1595529"/>
            <a:ext cx="8999945" cy="1498738"/>
            <a:chOff x="87282" y="1595529"/>
            <a:chExt cx="8999945" cy="1498738"/>
          </a:xfrm>
        </p:grpSpPr>
        <p:grpSp>
          <p:nvGrpSpPr>
            <p:cNvPr id="33" name="Group 32"/>
            <p:cNvGrpSpPr/>
            <p:nvPr/>
          </p:nvGrpSpPr>
          <p:grpSpPr>
            <a:xfrm>
              <a:off x="87282" y="1595529"/>
              <a:ext cx="8999945" cy="1322992"/>
              <a:chOff x="87282" y="1595529"/>
              <a:chExt cx="8999945" cy="1322992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300" b="49393"/>
              <a:stretch/>
            </p:blipFill>
            <p:spPr>
              <a:xfrm>
                <a:off x="87282" y="1595529"/>
                <a:ext cx="8999945" cy="1322992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1492183" y="1682920"/>
                    <a:ext cx="430160" cy="23500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l-GR" sz="1400" dirty="0"/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2183" y="1682920"/>
                    <a:ext cx="430160" cy="235001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15714" r="-22857" b="-23077"/>
                    </a:stretch>
                  </a:blipFill>
                </p:spPr>
                <p:txBody>
                  <a:bodyPr/>
                  <a:lstStyle/>
                  <a:p>
                    <a:r>
                      <a:rPr lang="el-G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9" name="Group 28"/>
              <p:cNvGrpSpPr/>
              <p:nvPr/>
            </p:nvGrpSpPr>
            <p:grpSpPr>
              <a:xfrm>
                <a:off x="6242430" y="1660969"/>
                <a:ext cx="509563" cy="565854"/>
                <a:chOff x="6242430" y="1828018"/>
                <a:chExt cx="509563" cy="56585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/>
                    <p:cNvSpPr txBox="1"/>
                    <p:nvPr/>
                  </p:nvSpPr>
                  <p:spPr>
                    <a:xfrm>
                      <a:off x="6242430" y="1828018"/>
                      <a:ext cx="509563" cy="23500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l-GR" dirty="0"/>
                    </a:p>
                  </p:txBody>
                </p:sp>
              </mc:Choice>
              <mc:Fallback xmlns="">
                <p:sp>
                  <p:nvSpPr>
                    <p:cNvPr id="25" name="TextBox 2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42430" y="1828018"/>
                      <a:ext cx="509563" cy="235001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7143" r="-11905" b="-2307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l-G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6242430" y="2178428"/>
                      <a:ext cx="384721" cy="2154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1/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oMath>
                        </m:oMathPara>
                      </a14:m>
                      <a:endParaRPr lang="el-GR" dirty="0"/>
                    </a:p>
                  </p:txBody>
                </p:sp>
              </mc:Choice>
              <mc:Fallback xmlns="">
                <p:sp>
                  <p:nvSpPr>
                    <p:cNvPr id="28" name="TextBox 2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42430" y="2178428"/>
                      <a:ext cx="384721" cy="215444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l="-9524" b="-314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l-G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/>
                <p:cNvSpPr/>
                <p:nvPr/>
              </p:nvSpPr>
              <p:spPr>
                <a:xfrm>
                  <a:off x="466477" y="2786490"/>
                  <a:ext cx="381836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l-GR" sz="1400" dirty="0"/>
                </a:p>
              </p:txBody>
            </p:sp>
          </mc:Choice>
          <mc:Fallback xmlns="">
            <p:sp>
              <p:nvSpPr>
                <p:cNvPr id="34" name="Rectangle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477" y="2786490"/>
                  <a:ext cx="381836" cy="307777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/>
                <p:cNvSpPr/>
                <p:nvPr/>
              </p:nvSpPr>
              <p:spPr>
                <a:xfrm>
                  <a:off x="7924425" y="2709767"/>
                  <a:ext cx="363305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l-GR" dirty="0"/>
                </a:p>
              </p:txBody>
            </p:sp>
          </mc:Choice>
          <mc:Fallback xmlns="">
            <p:sp>
              <p:nvSpPr>
                <p:cNvPr id="35" name="Rectangle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4425" y="2709767"/>
                  <a:ext cx="363305" cy="307777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/>
                <p:cNvSpPr/>
                <p:nvPr/>
              </p:nvSpPr>
              <p:spPr>
                <a:xfrm>
                  <a:off x="3888411" y="2713857"/>
                  <a:ext cx="497957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l-GR" dirty="0"/>
                </a:p>
              </p:txBody>
            </p:sp>
          </mc:Choice>
          <mc:Fallback xmlns="">
            <p:sp>
              <p:nvSpPr>
                <p:cNvPr id="36" name="Rectangle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8411" y="2713857"/>
                  <a:ext cx="497957" cy="307777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/>
          <p:cNvGrpSpPr/>
          <p:nvPr/>
        </p:nvGrpSpPr>
        <p:grpSpPr>
          <a:xfrm>
            <a:off x="4914900" y="3236127"/>
            <a:ext cx="4218706" cy="3206473"/>
            <a:chOff x="4914900" y="3236127"/>
            <a:chExt cx="4218706" cy="3206473"/>
          </a:xfrm>
        </p:grpSpPr>
        <p:grpSp>
          <p:nvGrpSpPr>
            <p:cNvPr id="23" name="Group 22"/>
            <p:cNvGrpSpPr/>
            <p:nvPr/>
          </p:nvGrpSpPr>
          <p:grpSpPr>
            <a:xfrm>
              <a:off x="4914900" y="3236127"/>
              <a:ext cx="4218706" cy="3206473"/>
              <a:chOff x="5254575" y="3673833"/>
              <a:chExt cx="3875756" cy="2878448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15"/>
              <a:srcRect t="59076"/>
              <a:stretch/>
            </p:blipFill>
            <p:spPr>
              <a:xfrm>
                <a:off x="5254575" y="5105400"/>
                <a:ext cx="3875756" cy="144525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7177213" y="5209441"/>
                    <a:ext cx="527193" cy="18466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oMath>
                      </m:oMathPara>
                    </a14:m>
                    <a:endParaRPr lang="el-GR" sz="1200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77213" y="5209441"/>
                    <a:ext cx="527193" cy="184666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2941" b="-23529"/>
                    </a:stretch>
                  </a:blipFill>
                </p:spPr>
                <p:txBody>
                  <a:bodyPr/>
                  <a:lstStyle/>
                  <a:p>
                    <a:r>
                      <a:rPr lang="el-G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Rounded Rectangle 15"/>
              <p:cNvSpPr/>
              <p:nvPr/>
            </p:nvSpPr>
            <p:spPr>
              <a:xfrm>
                <a:off x="6163408" y="4528038"/>
                <a:ext cx="2312377" cy="54512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8995575" y="6165140"/>
                    <a:ext cx="134755" cy="19340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l-GR" sz="1400" dirty="0"/>
                  </a:p>
                </p:txBody>
              </p:sp>
            </mc:Choice>
            <mc:Fallback xmlns=""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5575" y="6165140"/>
                    <a:ext cx="134755" cy="193404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l="-12500" r="-12500" b="-5714"/>
                    </a:stretch>
                  </a:blipFill>
                </p:spPr>
                <p:txBody>
                  <a:bodyPr/>
                  <a:lstStyle/>
                  <a:p>
                    <a:r>
                      <a:rPr lang="el-G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6068168" y="6336837"/>
                    <a:ext cx="197169" cy="21544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oMath>
                      </m:oMathPara>
                    </a14:m>
                    <a:endParaRPr lang="el-GR" sz="1400" dirty="0"/>
                  </a:p>
                </p:txBody>
              </p:sp>
            </mc:Choice>
            <mc:Fallback xmlns="">
              <p:sp>
                <p:nvSpPr>
                  <p:cNvPr id="20" name="TextBox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68168" y="6336837"/>
                    <a:ext cx="197169" cy="215444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14286"/>
                    </a:stretch>
                  </a:blipFill>
                </p:spPr>
                <p:txBody>
                  <a:bodyPr/>
                  <a:lstStyle/>
                  <a:p>
                    <a:r>
                      <a:rPr lang="el-G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22" name="Picture 21"/>
              <p:cNvPicPr>
                <a:picLocks noChangeAspect="1"/>
              </p:cNvPicPr>
              <p:nvPr/>
            </p:nvPicPr>
            <p:blipFill rotWithShape="1">
              <a:blip r:embed="rId15"/>
              <a:srcRect b="57106"/>
              <a:stretch/>
            </p:blipFill>
            <p:spPr>
              <a:xfrm>
                <a:off x="5254575" y="3673833"/>
                <a:ext cx="3875756" cy="1514827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7024253" y="4958297"/>
                  <a:ext cx="811184" cy="23500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l-GR" sz="14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4253" y="4958297"/>
                  <a:ext cx="811184" cy="235001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2256" r="-7519" b="-23077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Rectangle 23"/>
          <p:cNvSpPr/>
          <p:nvPr/>
        </p:nvSpPr>
        <p:spPr>
          <a:xfrm>
            <a:off x="0" y="212573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  <p:sp>
        <p:nvSpPr>
          <p:cNvPr id="27" name="Rectangle 26"/>
          <p:cNvSpPr/>
          <p:nvPr/>
        </p:nvSpPr>
        <p:spPr>
          <a:xfrm>
            <a:off x="0" y="6548578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</p:spTree>
    <p:extLst>
      <p:ext uri="{BB962C8B-B14F-4D97-AF65-F5344CB8AC3E}">
        <p14:creationId xmlns:p14="http://schemas.microsoft.com/office/powerpoint/2010/main" val="209568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</p:spPr>
            <p:txBody>
              <a:bodyPr>
                <a:normAutofit lnSpcReduction="10000"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 </a:t>
                </a:r>
                <a:r>
                  <a:rPr lang="el-GR" b="1" dirty="0" smtClean="0"/>
                  <a:t>Δειγματοληψία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 </a:t>
                </a:r>
                <a:r>
                  <a:rPr lang="el-GR" b="0" dirty="0" smtClean="0"/>
                  <a:t>Γνωρίζουμε ότι το γινόμενο των δυο σημάτων στο χρόνο θα μετατραπεί σε συνέλιξη στο χώρο της συχνότητας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/>
                  <a:t> </a:t>
                </a:r>
                <a:r>
                  <a:rPr lang="el-GR" dirty="0" smtClean="0"/>
                  <a:t>Δηλ. </a:t>
                </a: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l-GR" b="0" dirty="0" smtClean="0"/>
              </a:p>
              <a:p>
                <a:pPr marL="0" indent="0">
                  <a:buClrTx/>
                  <a:buSzPct val="120000"/>
                  <a:buNone/>
                </a:pPr>
                <a:r>
                  <a:rPr lang="el-GR" dirty="0" smtClean="0"/>
                  <a:t>κ</a:t>
                </a:r>
                <a:r>
                  <a:rPr lang="el-GR" b="0" dirty="0" smtClean="0"/>
                  <a:t>αι </a:t>
                </a:r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buClrTx/>
                  <a:buSzPct val="120000"/>
                  <a:buNone/>
                </a:pPr>
                <a:r>
                  <a:rPr lang="el-GR" dirty="0" smtClean="0"/>
                  <a:t>λόγω της ιδιότητας </a:t>
                </a: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Η τελευταία σχέση μας λέει ότι ο μετασχηματισμός </a:t>
                </a:r>
                <a:r>
                  <a:rPr lang="en-US" dirty="0" smtClean="0"/>
                  <a:t>Fourier </a:t>
                </a:r>
                <a:r>
                  <a:rPr lang="el-GR" dirty="0" smtClean="0"/>
                  <a:t>του δειγματοληπτημένου σήματος είναι ένα άθροισμα από τους μετασχηματισμούς </a:t>
                </a:r>
                <a:r>
                  <a:rPr lang="en-US" dirty="0" smtClean="0"/>
                  <a:t>Fourier </a:t>
                </a:r>
                <a:r>
                  <a:rPr lang="el-GR" dirty="0" smtClean="0"/>
                  <a:t>του σήματος συνεχούς χρόνου, τοποθετημένους σε απόσταση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l-GR" dirty="0" smtClean="0"/>
                  <a:t> (ανά δυο) μεταξύ τους!!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/>
                  <a:t> </a:t>
                </a:r>
                <a:r>
                  <a:rPr lang="el-GR" dirty="0" smtClean="0"/>
                  <a:t>Με άλλα λόγια, ο </a:t>
                </a:r>
                <a:r>
                  <a:rPr lang="el-GR" dirty="0" err="1" smtClean="0"/>
                  <a:t>μετασχ</a:t>
                </a:r>
                <a:r>
                  <a:rPr lang="el-GR" dirty="0" smtClean="0"/>
                  <a:t>. </a:t>
                </a:r>
                <a:r>
                  <a:rPr lang="en-US" dirty="0" smtClean="0"/>
                  <a:t>Fourier </a:t>
                </a:r>
                <a:r>
                  <a:rPr lang="el-GR" dirty="0" smtClean="0"/>
                  <a:t>του δειγματοληπτημένου σήματος είναι </a:t>
                </a:r>
                <a:r>
                  <a:rPr lang="el-GR" b="1" dirty="0" smtClean="0"/>
                  <a:t>περιοδικός</a:t>
                </a:r>
                <a:r>
                  <a:rPr lang="el-GR" dirty="0" smtClean="0"/>
                  <a:t> στη συχνότητα με περίοδο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l-GR" dirty="0" smtClean="0"/>
                  <a:t>!!!</a:t>
                </a:r>
                <a:endParaRPr lang="el-G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  <a:blipFill rotWithShape="0">
                <a:blip r:embed="rId3"/>
                <a:stretch>
                  <a:fillRect l="-1905" t="-2151" r="-1497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0" y="212573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  <p:sp>
        <p:nvSpPr>
          <p:cNvPr id="7" name="Rectangle 6"/>
          <p:cNvSpPr/>
          <p:nvPr/>
        </p:nvSpPr>
        <p:spPr>
          <a:xfrm>
            <a:off x="0" y="6548578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</p:spTree>
    <p:extLst>
      <p:ext uri="{BB962C8B-B14F-4D97-AF65-F5344CB8AC3E}">
        <p14:creationId xmlns:p14="http://schemas.microsoft.com/office/powerpoint/2010/main" val="119485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09" t="28300" b="49393"/>
          <a:stretch/>
        </p:blipFill>
        <p:spPr>
          <a:xfrm>
            <a:off x="3134079" y="3116418"/>
            <a:ext cx="5957166" cy="132299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82" y="355371"/>
            <a:ext cx="8959042" cy="6236617"/>
          </a:xfrm>
        </p:spPr>
        <p:txBody>
          <a:bodyPr>
            <a:normAutofit/>
          </a:bodyPr>
          <a:lstStyle/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n-US" b="1" dirty="0" smtClean="0"/>
              <a:t> </a:t>
            </a:r>
            <a:r>
              <a:rPr lang="el-GR" b="1" dirty="0" smtClean="0"/>
              <a:t>Δειγματοληψία</a:t>
            </a:r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n-US" b="0" dirty="0" smtClean="0"/>
              <a:t> </a:t>
            </a:r>
            <a:r>
              <a:rPr lang="el-GR" dirty="0" smtClean="0"/>
              <a:t>Σχηματικά, έχουμε την παρακάτω εικόνα:</a:t>
            </a:r>
            <a:endParaRPr lang="el-GR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038" b="72163"/>
          <a:stretch/>
        </p:blipFill>
        <p:spPr>
          <a:xfrm>
            <a:off x="41043" y="1245173"/>
            <a:ext cx="2983512" cy="1660401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6829" y="3125847"/>
            <a:ext cx="3010479" cy="1498738"/>
            <a:chOff x="66829" y="3125847"/>
            <a:chExt cx="3010479" cy="1498738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300" r="66550" b="49393"/>
            <a:stretch/>
          </p:blipFill>
          <p:spPr>
            <a:xfrm>
              <a:off x="66829" y="3125847"/>
              <a:ext cx="3010479" cy="13229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1471730" y="3213238"/>
                  <a:ext cx="430160" cy="23500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l-GR" sz="14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1730" y="3213238"/>
                  <a:ext cx="430160" cy="23500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4085" r="-22535" b="-23077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446024" y="4316808"/>
                  <a:ext cx="381836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l-GR" sz="1400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024" y="4316808"/>
                  <a:ext cx="381836" cy="3077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289914" y="2826626"/>
                <a:ext cx="20839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·</m:t>
                      </m:r>
                    </m:oMath>
                  </m:oMathPara>
                </a14:m>
                <a:endParaRPr lang="el-GR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914" y="2826626"/>
                <a:ext cx="208390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/>
          <p:cNvGrpSpPr/>
          <p:nvPr/>
        </p:nvGrpSpPr>
        <p:grpSpPr>
          <a:xfrm>
            <a:off x="3885544" y="2845950"/>
            <a:ext cx="4399319" cy="1697210"/>
            <a:chOff x="3867958" y="2854742"/>
            <a:chExt cx="4399319" cy="1697210"/>
          </a:xfrm>
        </p:grpSpPr>
        <p:grpSp>
          <p:nvGrpSpPr>
            <p:cNvPr id="19" name="Group 18"/>
            <p:cNvGrpSpPr/>
            <p:nvPr/>
          </p:nvGrpSpPr>
          <p:grpSpPr>
            <a:xfrm>
              <a:off x="6221977" y="3191287"/>
              <a:ext cx="509563" cy="565853"/>
              <a:chOff x="6242430" y="1828018"/>
              <a:chExt cx="509563" cy="56585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6242430" y="1828018"/>
                    <a:ext cx="509563" cy="23500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l-GR" dirty="0"/>
                  </a:p>
                </p:txBody>
              </p:sp>
            </mc:Choice>
            <mc:Fallback xmlns="">
              <p:sp>
                <p:nvSpPr>
                  <p:cNvPr id="20" name="TextBox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42430" y="1828018"/>
                    <a:ext cx="509563" cy="235001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7229" r="-12048" b="-23684"/>
                    </a:stretch>
                  </a:blipFill>
                </p:spPr>
                <p:txBody>
                  <a:bodyPr/>
                  <a:lstStyle/>
                  <a:p>
                    <a:r>
                      <a:rPr lang="el-G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6242430" y="2178427"/>
                    <a:ext cx="433800" cy="21544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1/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oMath>
                      </m:oMathPara>
                    </a14:m>
                    <a:endParaRPr lang="el-GR" dirty="0"/>
                  </a:p>
                </p:txBody>
              </p:sp>
            </mc:Choice>
            <mc:Fallback xmlns=""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42430" y="2178427"/>
                    <a:ext cx="433800" cy="215444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2817" b="-31429"/>
                    </a:stretch>
                  </a:blipFill>
                </p:spPr>
                <p:txBody>
                  <a:bodyPr/>
                  <a:lstStyle/>
                  <a:p>
                    <a:r>
                      <a:rPr lang="el-G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7903972" y="4240085"/>
                  <a:ext cx="363305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l-GR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3972" y="4240085"/>
                  <a:ext cx="363305" cy="307777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/>
                <p:cNvSpPr/>
                <p:nvPr/>
              </p:nvSpPr>
              <p:spPr>
                <a:xfrm>
                  <a:off x="3867958" y="4244175"/>
                  <a:ext cx="497957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l-GR" dirty="0"/>
                </a:p>
              </p:txBody>
            </p:sp>
          </mc:Choice>
          <mc:Fallback xmlns="">
            <p:sp>
              <p:nvSpPr>
                <p:cNvPr id="16" name="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7958" y="4244175"/>
                  <a:ext cx="497957" cy="30777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6066734" y="2854742"/>
                  <a:ext cx="2180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l-GR" b="1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6734" y="2854742"/>
                  <a:ext cx="218008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6667" r="-16667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293796" y="4579807"/>
                <a:ext cx="2981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l-GR" sz="14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796" y="4579807"/>
                <a:ext cx="298159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10204" r="-10204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6026658" y="4565876"/>
                <a:ext cx="2981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l-GR" sz="14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658" y="4565876"/>
                <a:ext cx="298159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10204" r="-10204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8" r="13" b="72163"/>
          <a:stretch/>
        </p:blipFill>
        <p:spPr>
          <a:xfrm>
            <a:off x="3068515" y="1230726"/>
            <a:ext cx="6022730" cy="166040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4" t="28265" r="236" b="47330"/>
          <a:stretch/>
        </p:blipFill>
        <p:spPr>
          <a:xfrm>
            <a:off x="3226777" y="5024825"/>
            <a:ext cx="5890846" cy="1455732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87282" y="5019881"/>
            <a:ext cx="2805387" cy="1455732"/>
            <a:chOff x="87282" y="5019881"/>
            <a:chExt cx="2805387" cy="1455732"/>
          </a:xfrm>
        </p:grpSpPr>
        <p:grpSp>
          <p:nvGrpSpPr>
            <p:cNvPr id="23" name="Group 22"/>
            <p:cNvGrpSpPr/>
            <p:nvPr/>
          </p:nvGrpSpPr>
          <p:grpSpPr>
            <a:xfrm>
              <a:off x="87282" y="5019881"/>
              <a:ext cx="2805387" cy="1455732"/>
              <a:chOff x="87282" y="5019881"/>
              <a:chExt cx="2805387" cy="1455732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265" r="69007" b="47330"/>
              <a:stretch/>
            </p:blipFill>
            <p:spPr>
              <a:xfrm>
                <a:off x="87282" y="5019881"/>
                <a:ext cx="2805387" cy="1455732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605257" y="5420580"/>
                    <a:ext cx="430160" cy="23500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l-GR" sz="1400" dirty="0"/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5257" y="5420580"/>
                    <a:ext cx="430160" cy="235001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14085" r="-22535" b="-23077"/>
                    </a:stretch>
                  </a:blipFill>
                </p:spPr>
                <p:txBody>
                  <a:bodyPr/>
                  <a:lstStyle/>
                  <a:p>
                    <a:r>
                      <a:rPr lang="el-G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464585" y="5425524"/>
                  <a:ext cx="811184" cy="23500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l-GR" sz="14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585" y="5425524"/>
                  <a:ext cx="811184" cy="235001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2256" r="-7519" b="-23077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Rectangle 28"/>
          <p:cNvSpPr/>
          <p:nvPr/>
        </p:nvSpPr>
        <p:spPr>
          <a:xfrm>
            <a:off x="0" y="212573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  <p:sp>
        <p:nvSpPr>
          <p:cNvPr id="30" name="Rectangle 29"/>
          <p:cNvSpPr/>
          <p:nvPr/>
        </p:nvSpPr>
        <p:spPr>
          <a:xfrm>
            <a:off x="0" y="6548578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</p:spTree>
    <p:extLst>
      <p:ext uri="{BB962C8B-B14F-4D97-AF65-F5344CB8AC3E}">
        <p14:creationId xmlns:p14="http://schemas.microsoft.com/office/powerpoint/2010/main" val="98894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23" t="51711" r="239" b="22330"/>
          <a:stretch/>
        </p:blipFill>
        <p:spPr>
          <a:xfrm>
            <a:off x="3411414" y="5029200"/>
            <a:ext cx="5683747" cy="154478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" t="51711" r="62810" b="22330"/>
          <a:stretch/>
        </p:blipFill>
        <p:spPr>
          <a:xfrm>
            <a:off x="87281" y="5029200"/>
            <a:ext cx="3350511" cy="15447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 </a:t>
                </a:r>
                <a:r>
                  <a:rPr lang="el-GR" b="1" dirty="0" smtClean="0"/>
                  <a:t>Δειγματοληψία – Ανακατασκευή 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Έχουμε τώρα τα δείγματα από το αρχικό σήμα συνεχούς χρόνου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Αυτά τα δείγματα μπορούν να αποθηκευτούν κάπου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0" dirty="0" smtClean="0"/>
                  <a:t> Πως θα ανακτήσουμε το αρχικό φάσμα – και έτσι, το αρχικό σήμα – από τα δείγματά του, δηλ. από το δειγματοληπτημένο σήμα?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sz="300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sz="100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/>
                  <a:t> </a:t>
                </a:r>
                <a:r>
                  <a:rPr lang="el-GR" dirty="0" smtClean="0"/>
                  <a:t>Από το παραπάνω σχήμα βλέπουμε ότι ένα χαμηλοπερατό φίλτρο θα μπορούσε να απομονώσει το κεντρικό φάσμα που αντιστοιχεί στο σήμα συνεχούς χρόνου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/>
                  <a:t> </a:t>
                </a:r>
                <a:r>
                  <a:rPr lang="el-GR" dirty="0" smtClean="0"/>
                  <a:t>Το γινόμενο του φίλτρου με το φάσμα στη συχνότητα αντιστοιχεί σε συνέλιξη στο χρόνο των δειγμάτων του σήματος με μια συνάρτηση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sinc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</m:oMath>
                </a14:m>
                <a:r>
                  <a:rPr lang="en-US" dirty="0" smtClean="0"/>
                  <a:t>!!!!</a:t>
                </a:r>
                <a:endParaRPr lang="el-G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  <a:blipFill rotWithShape="0">
                <a:blip r:embed="rId4"/>
                <a:stretch>
                  <a:fillRect l="-1905" t="-1760" r="-2177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92479" y="2219531"/>
            <a:ext cx="9051521" cy="1455732"/>
            <a:chOff x="87282" y="5019881"/>
            <a:chExt cx="9051521" cy="145573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265" b="47330"/>
            <a:stretch/>
          </p:blipFill>
          <p:spPr>
            <a:xfrm>
              <a:off x="87282" y="5019881"/>
              <a:ext cx="9051521" cy="145573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605257" y="5420580"/>
                  <a:ext cx="430160" cy="23500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l-GR" sz="1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257" y="5420580"/>
                  <a:ext cx="430160" cy="23500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4085" r="-22535" b="-23684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/>
          <p:cNvGrpSpPr/>
          <p:nvPr/>
        </p:nvGrpSpPr>
        <p:grpSpPr>
          <a:xfrm>
            <a:off x="4781550" y="3665738"/>
            <a:ext cx="3952875" cy="1885116"/>
            <a:chOff x="4781550" y="3665738"/>
            <a:chExt cx="3952875" cy="1885116"/>
          </a:xfrm>
        </p:grpSpPr>
        <p:sp>
          <p:nvSpPr>
            <p:cNvPr id="13" name="Rounded Rectangle 12"/>
            <p:cNvSpPr/>
            <p:nvPr/>
          </p:nvSpPr>
          <p:spPr>
            <a:xfrm>
              <a:off x="4781550" y="3665738"/>
              <a:ext cx="2343150" cy="277612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381875" y="5068839"/>
              <a:ext cx="1352550" cy="482015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563004" y="4638675"/>
            <a:ext cx="3961621" cy="1190624"/>
            <a:chOff x="2563004" y="4638675"/>
            <a:chExt cx="3961621" cy="1190624"/>
          </a:xfrm>
        </p:grpSpPr>
        <p:sp>
          <p:nvSpPr>
            <p:cNvPr id="16" name="Rounded Rectangle 15"/>
            <p:cNvSpPr/>
            <p:nvPr/>
          </p:nvSpPr>
          <p:spPr>
            <a:xfrm>
              <a:off x="5762625" y="4638675"/>
              <a:ext cx="762000" cy="323850"/>
            </a:xfrm>
            <a:prstGeom prst="round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563004" y="5319370"/>
              <a:ext cx="241742" cy="509929"/>
            </a:xfrm>
            <a:prstGeom prst="round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0" y="212573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  <p:sp>
        <p:nvSpPr>
          <p:cNvPr id="22" name="Rectangle 21"/>
          <p:cNvSpPr/>
          <p:nvPr/>
        </p:nvSpPr>
        <p:spPr>
          <a:xfrm>
            <a:off x="0" y="6548578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</p:spTree>
    <p:extLst>
      <p:ext uri="{BB962C8B-B14F-4D97-AF65-F5344CB8AC3E}">
        <p14:creationId xmlns:p14="http://schemas.microsoft.com/office/powerpoint/2010/main" val="67817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" t="77384" r="106" b="1169"/>
          <a:stretch/>
        </p:blipFill>
        <p:spPr>
          <a:xfrm>
            <a:off x="53687" y="5276850"/>
            <a:ext cx="9030737" cy="1276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 </a:t>
                </a:r>
                <a:r>
                  <a:rPr lang="el-GR" b="1" dirty="0"/>
                  <a:t>Δειγματοληψία – Ανακατασκευή </a:t>
                </a:r>
                <a:endParaRPr lang="el-GR" b="1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</a:t>
                </a:r>
                <a:endParaRPr lang="en-US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n-US" sz="1100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:r>
                  <a:rPr lang="el-GR" dirty="0" smtClean="0"/>
                  <a:t>Με μαθηματικά:</a:t>
                </a:r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rect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Στο πεδίο του χρόνου: </a:t>
                </a:r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=−∞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+∞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25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brk m:alnAt="25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sinc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sinc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brk m:alnAt="25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l-G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  <a:blipFill rotWithShape="0">
                <a:blip r:embed="rId4"/>
                <a:stretch>
                  <a:fillRect l="-1905" t="-1760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65" b="22811"/>
          <a:stretch/>
        </p:blipFill>
        <p:spPr>
          <a:xfrm>
            <a:off x="15587" y="666750"/>
            <a:ext cx="9030737" cy="145939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212573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  <p:sp>
        <p:nvSpPr>
          <p:cNvPr id="8" name="Rectangle 7"/>
          <p:cNvSpPr/>
          <p:nvPr/>
        </p:nvSpPr>
        <p:spPr>
          <a:xfrm>
            <a:off x="0" y="6548578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</p:spTree>
    <p:extLst>
      <p:ext uri="{BB962C8B-B14F-4D97-AF65-F5344CB8AC3E}">
        <p14:creationId xmlns:p14="http://schemas.microsoft.com/office/powerpoint/2010/main" val="172867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20832</TotalTime>
  <Words>901</Words>
  <Application>Microsoft Office PowerPoint</Application>
  <PresentationFormat>On-screen Show (4:3)</PresentationFormat>
  <Paragraphs>298</Paragraphs>
  <Slides>32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Courier New</vt:lpstr>
      <vt:lpstr>Wingdings</vt:lpstr>
      <vt:lpstr>Retrospect</vt:lpstr>
      <vt:lpstr>Επεξεργασία Σήματος Συνεχούς Χρόνου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SigProc</dc:title>
  <dc:creator>George Kafentzis</dc:creator>
  <cp:lastModifiedBy>George Kafentzis</cp:lastModifiedBy>
  <cp:revision>817</cp:revision>
  <dcterms:created xsi:type="dcterms:W3CDTF">2018-08-17T16:23:20Z</dcterms:created>
  <dcterms:modified xsi:type="dcterms:W3CDTF">2020-05-31T00:36:02Z</dcterms:modified>
</cp:coreProperties>
</file>